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 ContentType="image/tif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2" r:id="rId3"/>
    <p:sldMasterId id="2147483684" r:id="rId4"/>
    <p:sldMasterId id="2147483696" r:id="rId5"/>
  </p:sldMasterIdLst>
  <p:sldIdLst>
    <p:sldId id="256" r:id="rId6"/>
    <p:sldId id="259" r:id="rId7"/>
    <p:sldId id="257" r:id="rId8"/>
    <p:sldId id="260" r:id="rId9"/>
    <p:sldId id="258" r:id="rId10"/>
    <p:sldId id="266" r:id="rId11"/>
    <p:sldId id="271" r:id="rId12"/>
    <p:sldId id="272" r:id="rId13"/>
    <p:sldId id="279" r:id="rId14"/>
    <p:sldId id="261" r:id="rId15"/>
    <p:sldId id="262" r:id="rId16"/>
    <p:sldId id="263" r:id="rId17"/>
    <p:sldId id="264" r:id="rId18"/>
    <p:sldId id="278" r:id="rId19"/>
    <p:sldId id="274" r:id="rId20"/>
    <p:sldId id="275" r:id="rId21"/>
    <p:sldId id="276" r:id="rId22"/>
    <p:sldId id="277"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14" autoAdjust="0"/>
    <p:restoredTop sz="94660"/>
  </p:normalViewPr>
  <p:slideViewPr>
    <p:cSldViewPr snapToGrid="0">
      <p:cViewPr>
        <p:scale>
          <a:sx n="100" d="100"/>
          <a:sy n="100" d="100"/>
        </p:scale>
        <p:origin x="912" y="3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theme" Target="theme/theme1.xml"/><Relationship Id="rId3" Type="http://schemas.openxmlformats.org/officeDocument/2006/relationships/slideMaster" Target="slideMasters/slideMaster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presProps" Target="presProps.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1" Type="http://schemas.openxmlformats.org/officeDocument/2006/relationships/oleObject" Target="file:///C:\Users\Lizzie\MoonSpectroscopy\Spectra.graphs.xlsx"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file:///C:\Users\Lizzie\MoonSpectroscopy\Spectra.graphs.xlsx" TargetMode="External"/></Relationships>
</file>

<file path=ppt/charts/_rels/chart3.xml.rels><?xml version="1.0" encoding="UTF-8" standalone="yes"?>
<Relationships xmlns="http://schemas.openxmlformats.org/package/2006/relationships"><Relationship Id="rId3" Type="http://schemas.openxmlformats.org/officeDocument/2006/relationships/oleObject" Target="file:///C:\Users\Lizzie\MoonSpectroscopy\Mare%20Tranquillitatis_Serenitatis%20Spectra.xlsx" TargetMode="Externa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chartUserShapes" Target="../drawings/drawing1.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3.99508932351198E-2"/>
          <c:y val="1.1317559185698803E-2"/>
          <c:w val="0.82631499691570798"/>
          <c:h val="0.92288413232355515"/>
        </c:manualLayout>
      </c:layout>
      <c:scatterChart>
        <c:scatterStyle val="smoothMarker"/>
        <c:varyColors val="0"/>
        <c:ser>
          <c:idx val="4"/>
          <c:order val="0"/>
          <c:tx>
            <c:strRef>
              <c:f>Sheet1!$N$18</c:f>
              <c:strCache>
                <c:ptCount val="1"/>
                <c:pt idx="0">
                  <c:v>Blue(ish) Carpet: </c:v>
                </c:pt>
              </c:strCache>
            </c:strRef>
          </c:tx>
          <c:marker>
            <c:symbol val="x"/>
            <c:size val="7"/>
            <c:spPr>
              <a:ln>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Sheet1!$N$19:$N$27</c:f>
              <c:numCache>
                <c:formatCode>General</c:formatCode>
                <c:ptCount val="9"/>
                <c:pt idx="0">
                  <c:v>12</c:v>
                </c:pt>
                <c:pt idx="1">
                  <c:v>13.900000000000002</c:v>
                </c:pt>
                <c:pt idx="2">
                  <c:v>12.9</c:v>
                </c:pt>
                <c:pt idx="3">
                  <c:v>12.950000000000001</c:v>
                </c:pt>
                <c:pt idx="4">
                  <c:v>12.5</c:v>
                </c:pt>
                <c:pt idx="5">
                  <c:v>14.000000000000002</c:v>
                </c:pt>
                <c:pt idx="6">
                  <c:v>15</c:v>
                </c:pt>
                <c:pt idx="7">
                  <c:v>14.000000000000002</c:v>
                </c:pt>
                <c:pt idx="8">
                  <c:v>10.75</c:v>
                </c:pt>
              </c:numCache>
            </c:numRef>
          </c:yVal>
          <c:smooth val="1"/>
        </c:ser>
        <c:ser>
          <c:idx val="10"/>
          <c:order val="1"/>
          <c:tx>
            <c:strRef>
              <c:f>Sheet1!$Z$18</c:f>
              <c:strCache>
                <c:ptCount val="1"/>
                <c:pt idx="0">
                  <c:v>Blue pin board: </c:v>
                </c:pt>
              </c:strCache>
            </c:strRef>
          </c:tx>
          <c:spPr>
            <a:ln>
              <a:solidFill>
                <a:srgbClr val="00B0F0"/>
              </a:solidFill>
            </a:ln>
          </c:spPr>
          <c:marker>
            <c:symbol val="x"/>
            <c:size val="7"/>
            <c:spPr>
              <a:noFill/>
              <a:ln>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Sheet1!$Z$19:$Z$27</c:f>
              <c:numCache>
                <c:formatCode>General</c:formatCode>
                <c:ptCount val="9"/>
                <c:pt idx="0">
                  <c:v>13</c:v>
                </c:pt>
                <c:pt idx="1">
                  <c:v>7.2499999999999991</c:v>
                </c:pt>
                <c:pt idx="2">
                  <c:v>6.9</c:v>
                </c:pt>
                <c:pt idx="3">
                  <c:v>6.5</c:v>
                </c:pt>
                <c:pt idx="4">
                  <c:v>6.4</c:v>
                </c:pt>
                <c:pt idx="5">
                  <c:v>10.65</c:v>
                </c:pt>
                <c:pt idx="6">
                  <c:v>10.45</c:v>
                </c:pt>
                <c:pt idx="7">
                  <c:v>26.200000000000003</c:v>
                </c:pt>
                <c:pt idx="8">
                  <c:v>17.7</c:v>
                </c:pt>
              </c:numCache>
            </c:numRef>
          </c:yVal>
          <c:smooth val="1"/>
        </c:ser>
        <c:ser>
          <c:idx val="9"/>
          <c:order val="2"/>
          <c:tx>
            <c:strRef>
              <c:f>Sheet1!$X$18</c:f>
              <c:strCache>
                <c:ptCount val="1"/>
                <c:pt idx="0">
                  <c:v>Green fabric pin board:</c:v>
                </c:pt>
              </c:strCache>
            </c:strRef>
          </c:tx>
          <c:spPr>
            <a:ln>
              <a:solidFill>
                <a:srgbClr val="00B050"/>
              </a:solidFill>
            </a:ln>
          </c:spPr>
          <c:marker>
            <c:symbol val="x"/>
            <c:size val="7"/>
            <c:spPr>
              <a:noFill/>
              <a:ln>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Sheet1!$X$19:$X$27</c:f>
              <c:numCache>
                <c:formatCode>General</c:formatCode>
                <c:ptCount val="9"/>
                <c:pt idx="0">
                  <c:v>8.15</c:v>
                </c:pt>
                <c:pt idx="1">
                  <c:v>12.6</c:v>
                </c:pt>
                <c:pt idx="2">
                  <c:v>8.25</c:v>
                </c:pt>
                <c:pt idx="3">
                  <c:v>6.8500000000000005</c:v>
                </c:pt>
                <c:pt idx="4">
                  <c:v>6.65</c:v>
                </c:pt>
                <c:pt idx="5">
                  <c:v>9.0499999999999989</c:v>
                </c:pt>
                <c:pt idx="6">
                  <c:v>9.4499999999999993</c:v>
                </c:pt>
                <c:pt idx="7">
                  <c:v>18.45</c:v>
                </c:pt>
                <c:pt idx="8">
                  <c:v>12.8</c:v>
                </c:pt>
              </c:numCache>
            </c:numRef>
          </c:yVal>
          <c:smooth val="1"/>
        </c:ser>
        <c:ser>
          <c:idx val="0"/>
          <c:order val="3"/>
          <c:tx>
            <c:strRef>
              <c:f>Sheet1!$E$18</c:f>
              <c:strCache>
                <c:ptCount val="1"/>
                <c:pt idx="0">
                  <c:v>Leaf:</c:v>
                </c:pt>
              </c:strCache>
            </c:strRef>
          </c:tx>
          <c:spPr>
            <a:ln cap="rnd">
              <a:solidFill>
                <a:srgbClr val="92D050"/>
              </a:solidFill>
              <a:round/>
            </a:ln>
          </c:spPr>
          <c:marker>
            <c:symbol val="x"/>
            <c:size val="7"/>
            <c:spPr>
              <a:noFill/>
              <a:ln cap="rnd">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Sheet1!$E$19:$E$27</c:f>
              <c:numCache>
                <c:formatCode>General</c:formatCode>
                <c:ptCount val="9"/>
                <c:pt idx="0">
                  <c:v>7.55</c:v>
                </c:pt>
                <c:pt idx="1">
                  <c:v>14.000000000000002</c:v>
                </c:pt>
                <c:pt idx="2">
                  <c:v>10.549999999999999</c:v>
                </c:pt>
                <c:pt idx="3">
                  <c:v>8.25</c:v>
                </c:pt>
                <c:pt idx="4">
                  <c:v>6.15</c:v>
                </c:pt>
                <c:pt idx="5">
                  <c:v>12.45</c:v>
                </c:pt>
                <c:pt idx="6">
                  <c:v>20.599999999999998</c:v>
                </c:pt>
                <c:pt idx="7">
                  <c:v>30.75</c:v>
                </c:pt>
                <c:pt idx="8">
                  <c:v>20.25</c:v>
                </c:pt>
              </c:numCache>
            </c:numRef>
          </c:yVal>
          <c:smooth val="1"/>
        </c:ser>
        <c:ser>
          <c:idx val="11"/>
          <c:order val="4"/>
          <c:tx>
            <c:strRef>
              <c:f>Sheet1!$AB$18</c:f>
              <c:strCache>
                <c:ptCount val="1"/>
                <c:pt idx="0">
                  <c:v>Green sheet of paper: </c:v>
                </c:pt>
              </c:strCache>
            </c:strRef>
          </c:tx>
          <c:spPr>
            <a:ln>
              <a:solidFill>
                <a:srgbClr val="99F51F"/>
              </a:solidFill>
            </a:ln>
          </c:spPr>
          <c:marker>
            <c:symbol val="x"/>
            <c:size val="7"/>
            <c:spPr>
              <a:noFill/>
              <a:ln>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Sheet1!$AB$19:$AB$27</c:f>
              <c:numCache>
                <c:formatCode>General</c:formatCode>
                <c:ptCount val="9"/>
                <c:pt idx="0">
                  <c:v>17.75</c:v>
                </c:pt>
                <c:pt idx="1">
                  <c:v>34.5</c:v>
                </c:pt>
                <c:pt idx="2">
                  <c:v>23.150000000000002</c:v>
                </c:pt>
                <c:pt idx="3">
                  <c:v>19.25</c:v>
                </c:pt>
                <c:pt idx="4">
                  <c:v>18.350000000000001</c:v>
                </c:pt>
                <c:pt idx="5">
                  <c:v>25.5</c:v>
                </c:pt>
                <c:pt idx="6">
                  <c:v>31.7</c:v>
                </c:pt>
                <c:pt idx="7">
                  <c:v>45</c:v>
                </c:pt>
                <c:pt idx="8">
                  <c:v>28.849999999999998</c:v>
                </c:pt>
              </c:numCache>
            </c:numRef>
          </c:yVal>
          <c:smooth val="1"/>
        </c:ser>
        <c:ser>
          <c:idx val="14"/>
          <c:order val="5"/>
          <c:tx>
            <c:strRef>
              <c:f>Sheet1!$AH$18</c:f>
              <c:strCache>
                <c:ptCount val="1"/>
                <c:pt idx="0">
                  <c:v>Yellow book cover:</c:v>
                </c:pt>
              </c:strCache>
            </c:strRef>
          </c:tx>
          <c:spPr>
            <a:ln>
              <a:solidFill>
                <a:srgbClr val="ECFF7B"/>
              </a:solidFill>
            </a:ln>
          </c:spPr>
          <c:marker>
            <c:symbol val="x"/>
            <c:size val="7"/>
            <c:spPr>
              <a:noFill/>
              <a:ln>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Sheet1!$AH$19:$AH$27</c:f>
              <c:numCache>
                <c:formatCode>General</c:formatCode>
                <c:ptCount val="9"/>
                <c:pt idx="0">
                  <c:v>19.650000000000002</c:v>
                </c:pt>
                <c:pt idx="1">
                  <c:v>61.050000000000004</c:v>
                </c:pt>
                <c:pt idx="2">
                  <c:v>60.95</c:v>
                </c:pt>
                <c:pt idx="3">
                  <c:v>56.699999999999996</c:v>
                </c:pt>
                <c:pt idx="4">
                  <c:v>55.95</c:v>
                </c:pt>
                <c:pt idx="5">
                  <c:v>62.5</c:v>
                </c:pt>
                <c:pt idx="6">
                  <c:v>67.650000000000006</c:v>
                </c:pt>
                <c:pt idx="7">
                  <c:v>59.75</c:v>
                </c:pt>
                <c:pt idx="8">
                  <c:v>34.599999999999994</c:v>
                </c:pt>
              </c:numCache>
            </c:numRef>
          </c:yVal>
          <c:smooth val="1"/>
        </c:ser>
        <c:ser>
          <c:idx val="12"/>
          <c:order val="6"/>
          <c:tx>
            <c:strRef>
              <c:f>Sheet1!$AD$18</c:f>
              <c:strCache>
                <c:ptCount val="1"/>
                <c:pt idx="0">
                  <c:v>Yellow sheet of papir: </c:v>
                </c:pt>
              </c:strCache>
            </c:strRef>
          </c:tx>
          <c:spPr>
            <a:ln>
              <a:solidFill>
                <a:srgbClr val="FFFF00"/>
              </a:solidFill>
            </a:ln>
          </c:spPr>
          <c:marker>
            <c:symbol val="x"/>
            <c:size val="7"/>
            <c:spPr>
              <a:noFill/>
              <a:ln>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Sheet1!$AD$19:$AD$27</c:f>
              <c:numCache>
                <c:formatCode>General</c:formatCode>
                <c:ptCount val="9"/>
                <c:pt idx="0">
                  <c:v>19.350000000000001</c:v>
                </c:pt>
                <c:pt idx="1">
                  <c:v>62.1</c:v>
                </c:pt>
                <c:pt idx="2">
                  <c:v>61.1</c:v>
                </c:pt>
                <c:pt idx="3">
                  <c:v>55.2</c:v>
                </c:pt>
                <c:pt idx="4">
                  <c:v>54.2</c:v>
                </c:pt>
                <c:pt idx="5">
                  <c:v>59.95</c:v>
                </c:pt>
                <c:pt idx="6">
                  <c:v>63.55</c:v>
                </c:pt>
                <c:pt idx="7">
                  <c:v>52.5</c:v>
                </c:pt>
                <c:pt idx="8">
                  <c:v>32.200000000000003</c:v>
                </c:pt>
              </c:numCache>
            </c:numRef>
          </c:yVal>
          <c:smooth val="1"/>
        </c:ser>
        <c:ser>
          <c:idx val="13"/>
          <c:order val="7"/>
          <c:tx>
            <c:strRef>
              <c:f>Sheet1!$AF$18</c:f>
              <c:strCache>
                <c:ptCount val="1"/>
                <c:pt idx="0">
                  <c:v>Red book cover: </c:v>
                </c:pt>
              </c:strCache>
            </c:strRef>
          </c:tx>
          <c:spPr>
            <a:ln>
              <a:solidFill>
                <a:srgbClr val="FF0000"/>
              </a:solidFill>
            </a:ln>
          </c:spPr>
          <c:marker>
            <c:symbol val="x"/>
            <c:size val="7"/>
            <c:spPr>
              <a:noFill/>
              <a:ln>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Sheet1!$AF$19:$AF$27</c:f>
              <c:numCache>
                <c:formatCode>General</c:formatCode>
                <c:ptCount val="9"/>
                <c:pt idx="0">
                  <c:v>10.549999999999999</c:v>
                </c:pt>
                <c:pt idx="1">
                  <c:v>11.700000000000001</c:v>
                </c:pt>
                <c:pt idx="2">
                  <c:v>18.7</c:v>
                </c:pt>
                <c:pt idx="3">
                  <c:v>26</c:v>
                </c:pt>
                <c:pt idx="4">
                  <c:v>30.099999999999998</c:v>
                </c:pt>
                <c:pt idx="5">
                  <c:v>35.949999999999996</c:v>
                </c:pt>
                <c:pt idx="6">
                  <c:v>40.200000000000003</c:v>
                </c:pt>
                <c:pt idx="7">
                  <c:v>38.25</c:v>
                </c:pt>
                <c:pt idx="8">
                  <c:v>23.25</c:v>
                </c:pt>
              </c:numCache>
            </c:numRef>
          </c:yVal>
          <c:smooth val="1"/>
        </c:ser>
        <c:ser>
          <c:idx val="6"/>
          <c:order val="8"/>
          <c:tx>
            <c:strRef>
              <c:f>Sheet1!$R$18</c:f>
              <c:strCache>
                <c:ptCount val="1"/>
                <c:pt idx="0">
                  <c:v>Cardboard: </c:v>
                </c:pt>
              </c:strCache>
            </c:strRef>
          </c:tx>
          <c:spPr>
            <a:ln>
              <a:solidFill>
                <a:srgbClr val="BE7952"/>
              </a:solidFill>
            </a:ln>
          </c:spPr>
          <c:marker>
            <c:symbol val="x"/>
            <c:size val="7"/>
            <c:spPr>
              <a:noFill/>
              <a:ln>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Sheet1!$R$19:$R$27</c:f>
              <c:numCache>
                <c:formatCode>General</c:formatCode>
                <c:ptCount val="9"/>
                <c:pt idx="0">
                  <c:v>16.55</c:v>
                </c:pt>
                <c:pt idx="1">
                  <c:v>27.500000000000004</c:v>
                </c:pt>
                <c:pt idx="2">
                  <c:v>28.749999999999996</c:v>
                </c:pt>
                <c:pt idx="3">
                  <c:v>26.6</c:v>
                </c:pt>
                <c:pt idx="4">
                  <c:v>25.5</c:v>
                </c:pt>
                <c:pt idx="5">
                  <c:v>30.4</c:v>
                </c:pt>
                <c:pt idx="6">
                  <c:v>3.5999999999999996</c:v>
                </c:pt>
                <c:pt idx="7">
                  <c:v>31.15</c:v>
                </c:pt>
                <c:pt idx="8">
                  <c:v>19.75</c:v>
                </c:pt>
              </c:numCache>
            </c:numRef>
          </c:yVal>
          <c:smooth val="1"/>
        </c:ser>
        <c:ser>
          <c:idx val="7"/>
          <c:order val="9"/>
          <c:tx>
            <c:strRef>
              <c:f>Sheet1!$T$18</c:f>
              <c:strCache>
                <c:ptCount val="1"/>
                <c:pt idx="0">
                  <c:v>Stone (smooth): </c:v>
                </c:pt>
              </c:strCache>
            </c:strRef>
          </c:tx>
          <c:spPr>
            <a:ln>
              <a:solidFill>
                <a:srgbClr val="795337"/>
              </a:solidFill>
            </a:ln>
          </c:spPr>
          <c:marker>
            <c:symbol val="x"/>
            <c:size val="7"/>
            <c:spPr>
              <a:noFill/>
              <a:ln>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Sheet1!$T$19:$T$27</c:f>
              <c:numCache>
                <c:formatCode>General</c:formatCode>
                <c:ptCount val="9"/>
                <c:pt idx="0">
                  <c:v>9.9</c:v>
                </c:pt>
                <c:pt idx="1">
                  <c:v>12.6</c:v>
                </c:pt>
                <c:pt idx="2">
                  <c:v>11.5</c:v>
                </c:pt>
                <c:pt idx="3">
                  <c:v>7.35</c:v>
                </c:pt>
                <c:pt idx="4">
                  <c:v>11.35</c:v>
                </c:pt>
                <c:pt idx="5">
                  <c:v>12.65</c:v>
                </c:pt>
                <c:pt idx="6">
                  <c:v>12.35</c:v>
                </c:pt>
                <c:pt idx="7">
                  <c:v>9.5</c:v>
                </c:pt>
                <c:pt idx="8">
                  <c:v>7.0000000000000009</c:v>
                </c:pt>
              </c:numCache>
            </c:numRef>
          </c:yVal>
          <c:smooth val="1"/>
        </c:ser>
        <c:ser>
          <c:idx val="1"/>
          <c:order val="10"/>
          <c:tx>
            <c:strRef>
              <c:f>Sheet1!$G$18</c:f>
              <c:strCache>
                <c:ptCount val="1"/>
                <c:pt idx="0">
                  <c:v>Stone (rough): </c:v>
                </c:pt>
              </c:strCache>
            </c:strRef>
          </c:tx>
          <c:spPr>
            <a:ln>
              <a:solidFill>
                <a:srgbClr val="9E7E54"/>
              </a:solidFill>
            </a:ln>
          </c:spPr>
          <c:marker>
            <c:symbol val="x"/>
            <c:size val="7"/>
            <c:spPr>
              <a:noFill/>
              <a:ln>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Sheet1!$G$19:$G$27</c:f>
              <c:numCache>
                <c:formatCode>General</c:formatCode>
                <c:ptCount val="9"/>
                <c:pt idx="0">
                  <c:v>13.3</c:v>
                </c:pt>
                <c:pt idx="1">
                  <c:v>17.649999999999999</c:v>
                </c:pt>
                <c:pt idx="2">
                  <c:v>16.05</c:v>
                </c:pt>
                <c:pt idx="3">
                  <c:v>12.8</c:v>
                </c:pt>
                <c:pt idx="4">
                  <c:v>11.25</c:v>
                </c:pt>
                <c:pt idx="5">
                  <c:v>13.55</c:v>
                </c:pt>
                <c:pt idx="6">
                  <c:v>13.950000000000001</c:v>
                </c:pt>
                <c:pt idx="7">
                  <c:v>11</c:v>
                </c:pt>
                <c:pt idx="8">
                  <c:v>7.9</c:v>
                </c:pt>
              </c:numCache>
            </c:numRef>
          </c:yVal>
          <c:smooth val="1"/>
        </c:ser>
        <c:ser>
          <c:idx val="5"/>
          <c:order val="11"/>
          <c:tx>
            <c:strRef>
              <c:f>Sheet1!$P$18</c:f>
              <c:strCache>
                <c:ptCount val="1"/>
                <c:pt idx="0">
                  <c:v>White paint: </c:v>
                </c:pt>
              </c:strCache>
            </c:strRef>
          </c:tx>
          <c:spPr>
            <a:ln>
              <a:solidFill>
                <a:schemeClr val="bg1">
                  <a:lumMod val="95000"/>
                </a:schemeClr>
              </a:solidFill>
            </a:ln>
          </c:spPr>
          <c:marker>
            <c:symbol val="x"/>
            <c:size val="7"/>
            <c:spPr>
              <a:noFill/>
              <a:ln>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Sheet1!$P$19:$P$27</c:f>
              <c:numCache>
                <c:formatCode>General</c:formatCode>
                <c:ptCount val="9"/>
                <c:pt idx="0">
                  <c:v>52.800000000000004</c:v>
                </c:pt>
                <c:pt idx="1">
                  <c:v>56.25</c:v>
                </c:pt>
                <c:pt idx="2">
                  <c:v>51.5</c:v>
                </c:pt>
                <c:pt idx="3">
                  <c:v>50.849999999999994</c:v>
                </c:pt>
                <c:pt idx="4">
                  <c:v>49.15</c:v>
                </c:pt>
                <c:pt idx="5">
                  <c:v>53.75</c:v>
                </c:pt>
                <c:pt idx="6">
                  <c:v>60</c:v>
                </c:pt>
                <c:pt idx="7">
                  <c:v>52</c:v>
                </c:pt>
                <c:pt idx="8">
                  <c:v>29.65</c:v>
                </c:pt>
              </c:numCache>
            </c:numRef>
          </c:yVal>
          <c:smooth val="1"/>
        </c:ser>
        <c:ser>
          <c:idx val="2"/>
          <c:order val="12"/>
          <c:tx>
            <c:strRef>
              <c:f>Sheet1!$I$18</c:f>
              <c:strCache>
                <c:ptCount val="1"/>
                <c:pt idx="0">
                  <c:v>Mirror: </c:v>
                </c:pt>
              </c:strCache>
            </c:strRef>
          </c:tx>
          <c:spPr>
            <a:ln>
              <a:solidFill>
                <a:schemeClr val="bg1">
                  <a:lumMod val="65000"/>
                </a:schemeClr>
              </a:solidFill>
            </a:ln>
          </c:spPr>
          <c:marker>
            <c:symbol val="x"/>
            <c:size val="7"/>
            <c:spPr>
              <a:noFill/>
              <a:ln>
                <a:solidFill>
                  <a:schemeClr val="tx1">
                    <a:alpha val="94000"/>
                  </a:schemeClr>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Sheet1!$I$19:$I$27</c:f>
              <c:numCache>
                <c:formatCode>General</c:formatCode>
                <c:ptCount val="9"/>
                <c:pt idx="1">
                  <c:v>97.5</c:v>
                </c:pt>
                <c:pt idx="2">
                  <c:v>40.799999999999997</c:v>
                </c:pt>
                <c:pt idx="3">
                  <c:v>31.5</c:v>
                </c:pt>
                <c:pt idx="4">
                  <c:v>35.549999999999997</c:v>
                </c:pt>
                <c:pt idx="5">
                  <c:v>46.5</c:v>
                </c:pt>
                <c:pt idx="6">
                  <c:v>68</c:v>
                </c:pt>
                <c:pt idx="8">
                  <c:v>61.650000000000006</c:v>
                </c:pt>
              </c:numCache>
            </c:numRef>
          </c:yVal>
          <c:smooth val="1"/>
        </c:ser>
        <c:ser>
          <c:idx val="3"/>
          <c:order val="13"/>
          <c:tx>
            <c:strRef>
              <c:f>Sheet1!$L$18</c:f>
              <c:strCache>
                <c:ptCount val="1"/>
                <c:pt idx="0">
                  <c:v>Polished Metal (steel ?):</c:v>
                </c:pt>
              </c:strCache>
            </c:strRef>
          </c:tx>
          <c:spPr>
            <a:ln>
              <a:solidFill>
                <a:schemeClr val="tx1">
                  <a:lumMod val="50000"/>
                  <a:lumOff val="50000"/>
                </a:schemeClr>
              </a:solidFill>
            </a:ln>
          </c:spPr>
          <c:marker>
            <c:symbol val="x"/>
            <c:size val="7"/>
            <c:spPr>
              <a:noFill/>
              <a:ln>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Sheet1!$L$19:$L$27</c:f>
              <c:numCache>
                <c:formatCode>General</c:formatCode>
                <c:ptCount val="9"/>
                <c:pt idx="2">
                  <c:v>71.05</c:v>
                </c:pt>
                <c:pt idx="3">
                  <c:v>84.75</c:v>
                </c:pt>
                <c:pt idx="4">
                  <c:v>64.95</c:v>
                </c:pt>
                <c:pt idx="5">
                  <c:v>70.75</c:v>
                </c:pt>
                <c:pt idx="8">
                  <c:v>57.999999999999993</c:v>
                </c:pt>
              </c:numCache>
            </c:numRef>
          </c:yVal>
          <c:smooth val="1"/>
        </c:ser>
        <c:ser>
          <c:idx val="8"/>
          <c:order val="14"/>
          <c:tx>
            <c:strRef>
              <c:f>Sheet1!$V$18</c:f>
              <c:strCache>
                <c:ptCount val="1"/>
                <c:pt idx="0">
                  <c:v>Mouse Mat (Black rubber): </c:v>
                </c:pt>
              </c:strCache>
            </c:strRef>
          </c:tx>
          <c:spPr>
            <a:ln>
              <a:solidFill>
                <a:schemeClr val="tx1"/>
              </a:solidFill>
            </a:ln>
          </c:spPr>
          <c:marker>
            <c:symbol val="x"/>
            <c:size val="7"/>
            <c:spPr>
              <a:noFill/>
              <a:ln>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Sheet1!$V$19:$V$27</c:f>
              <c:numCache>
                <c:formatCode>General</c:formatCode>
                <c:ptCount val="9"/>
                <c:pt idx="0">
                  <c:v>6.25</c:v>
                </c:pt>
                <c:pt idx="1">
                  <c:v>7.6</c:v>
                </c:pt>
                <c:pt idx="2">
                  <c:v>7.85</c:v>
                </c:pt>
                <c:pt idx="3">
                  <c:v>6.8500000000000005</c:v>
                </c:pt>
                <c:pt idx="4">
                  <c:v>7.0499999999999989</c:v>
                </c:pt>
                <c:pt idx="5">
                  <c:v>13.100000000000001</c:v>
                </c:pt>
                <c:pt idx="6">
                  <c:v>24.85</c:v>
                </c:pt>
                <c:pt idx="7">
                  <c:v>36.25</c:v>
                </c:pt>
                <c:pt idx="8">
                  <c:v>23</c:v>
                </c:pt>
              </c:numCache>
            </c:numRef>
          </c:yVal>
          <c:smooth val="1"/>
        </c:ser>
        <c:dLbls>
          <c:showLegendKey val="0"/>
          <c:showVal val="0"/>
          <c:showCatName val="0"/>
          <c:showSerName val="0"/>
          <c:showPercent val="0"/>
          <c:showBubbleSize val="0"/>
        </c:dLbls>
        <c:axId val="264664896"/>
        <c:axId val="264664112"/>
      </c:scatterChart>
      <c:valAx>
        <c:axId val="264664896"/>
        <c:scaling>
          <c:orientation val="minMax"/>
          <c:max val="950"/>
          <c:min val="450"/>
        </c:scaling>
        <c:delete val="0"/>
        <c:axPos val="b"/>
        <c:title>
          <c:tx>
            <c:rich>
              <a:bodyPr/>
              <a:lstStyle/>
              <a:p>
                <a:pPr>
                  <a:defRPr/>
                </a:pPr>
                <a:r>
                  <a:rPr lang="en-GB"/>
                  <a:t>Wavelength/</a:t>
                </a:r>
                <a:r>
                  <a:rPr lang="en-GB" baseline="0"/>
                  <a:t>nm</a:t>
                </a:r>
                <a:endParaRPr lang="en-GB"/>
              </a:p>
            </c:rich>
          </c:tx>
          <c:layout/>
          <c:overlay val="0"/>
        </c:title>
        <c:numFmt formatCode="General" sourceLinked="1"/>
        <c:majorTickMark val="out"/>
        <c:minorTickMark val="none"/>
        <c:tickLblPos val="nextTo"/>
        <c:crossAx val="264664112"/>
        <c:crosses val="autoZero"/>
        <c:crossBetween val="midCat"/>
      </c:valAx>
      <c:valAx>
        <c:axId val="264664112"/>
        <c:scaling>
          <c:orientation val="minMax"/>
          <c:max val="100"/>
        </c:scaling>
        <c:delete val="0"/>
        <c:axPos val="l"/>
        <c:majorGridlines/>
        <c:title>
          <c:tx>
            <c:rich>
              <a:bodyPr/>
              <a:lstStyle/>
              <a:p>
                <a:pPr>
                  <a:defRPr/>
                </a:pPr>
                <a:r>
                  <a:rPr lang="en-GB" dirty="0" smtClean="0"/>
                  <a:t>Intensity/%</a:t>
                </a:r>
                <a:endParaRPr lang="en-GB" dirty="0"/>
              </a:p>
            </c:rich>
          </c:tx>
          <c:layout/>
          <c:overlay val="0"/>
        </c:title>
        <c:numFmt formatCode="General" sourceLinked="1"/>
        <c:majorTickMark val="out"/>
        <c:minorTickMark val="none"/>
        <c:tickLblPos val="nextTo"/>
        <c:crossAx val="264664896"/>
        <c:crosses val="autoZero"/>
        <c:crossBetween val="midCat"/>
      </c:valAx>
      <c:spPr>
        <a:gradFill>
          <a:gsLst>
            <a:gs pos="0">
              <a:schemeClr val="accent1">
                <a:lumMod val="5000"/>
                <a:lumOff val="95000"/>
              </a:schemeClr>
            </a:gs>
            <a:gs pos="76000">
              <a:schemeClr val="accent1">
                <a:lumMod val="45000"/>
                <a:lumOff val="55000"/>
              </a:schemeClr>
            </a:gs>
            <a:gs pos="94000">
              <a:schemeClr val="accent1">
                <a:lumMod val="45000"/>
                <a:lumOff val="55000"/>
              </a:schemeClr>
            </a:gs>
            <a:gs pos="100000">
              <a:schemeClr val="accent1">
                <a:lumMod val="30000"/>
                <a:lumOff val="70000"/>
              </a:schemeClr>
            </a:gs>
          </a:gsLst>
          <a:lin ang="5400000" scaled="1"/>
        </a:gradFill>
        <a:ln>
          <a:noFill/>
        </a:ln>
      </c:spPr>
    </c:plotArea>
    <c:legend>
      <c:legendPos val="r"/>
      <c:layout>
        <c:manualLayout>
          <c:xMode val="edge"/>
          <c:yMode val="edge"/>
          <c:x val="0.87431987548091161"/>
          <c:y val="8.7970656071302666E-2"/>
          <c:w val="0.12449318155882688"/>
          <c:h val="0.82523230831704308"/>
        </c:manualLayout>
      </c:layout>
      <c:overlay val="0"/>
      <c:spPr>
        <a:solidFill>
          <a:schemeClr val="tx2">
            <a:lumMod val="20000"/>
            <a:lumOff val="80000"/>
          </a:schemeClr>
        </a:solidFill>
      </c:spPr>
    </c:legend>
    <c:plotVisOnly val="1"/>
    <c:dispBlanksAs val="gap"/>
    <c:showDLblsOverMax val="0"/>
  </c:chart>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overlay val="0"/>
    </c:title>
    <c:autoTitleDeleted val="0"/>
    <c:plotArea>
      <c:layout>
        <c:manualLayout>
          <c:layoutTarget val="inner"/>
          <c:xMode val="edge"/>
          <c:yMode val="edge"/>
          <c:x val="3.1502340444791568E-2"/>
          <c:y val="1.7890709744229471E-2"/>
          <c:w val="0.94892271111160964"/>
          <c:h val="0.94675049505287012"/>
        </c:manualLayout>
      </c:layout>
      <c:scatterChart>
        <c:scatterStyle val="smoothMarker"/>
        <c:varyColors val="0"/>
        <c:ser>
          <c:idx val="0"/>
          <c:order val="0"/>
          <c:tx>
            <c:strRef>
              <c:f>Sheet1!$E$18</c:f>
              <c:strCache>
                <c:ptCount val="1"/>
                <c:pt idx="0">
                  <c:v>Leaf:</c:v>
                </c:pt>
              </c:strCache>
            </c:strRef>
          </c:tx>
          <c:spPr>
            <a:ln cap="rnd">
              <a:solidFill>
                <a:srgbClr val="92D050"/>
              </a:solidFill>
              <a:round/>
            </a:ln>
          </c:spPr>
          <c:marker>
            <c:symbol val="x"/>
            <c:size val="7"/>
            <c:spPr>
              <a:noFill/>
              <a:ln cap="rnd">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Sheet1!$E$19:$E$27</c:f>
              <c:numCache>
                <c:formatCode>General</c:formatCode>
                <c:ptCount val="9"/>
                <c:pt idx="0">
                  <c:v>7.55</c:v>
                </c:pt>
                <c:pt idx="1">
                  <c:v>14.000000000000002</c:v>
                </c:pt>
                <c:pt idx="2">
                  <c:v>10.549999999999999</c:v>
                </c:pt>
                <c:pt idx="3">
                  <c:v>8.25</c:v>
                </c:pt>
                <c:pt idx="4">
                  <c:v>6.15</c:v>
                </c:pt>
                <c:pt idx="5">
                  <c:v>12.45</c:v>
                </c:pt>
                <c:pt idx="6">
                  <c:v>20.599999999999998</c:v>
                </c:pt>
                <c:pt idx="7">
                  <c:v>30.75</c:v>
                </c:pt>
                <c:pt idx="8">
                  <c:v>20.25</c:v>
                </c:pt>
              </c:numCache>
            </c:numRef>
          </c:yVal>
          <c:smooth val="1"/>
        </c:ser>
        <c:dLbls>
          <c:showLegendKey val="0"/>
          <c:showVal val="0"/>
          <c:showCatName val="0"/>
          <c:showSerName val="0"/>
          <c:showPercent val="0"/>
          <c:showBubbleSize val="0"/>
        </c:dLbls>
        <c:axId val="264664504"/>
        <c:axId val="264660192"/>
      </c:scatterChart>
      <c:valAx>
        <c:axId val="264664504"/>
        <c:scaling>
          <c:orientation val="minMax"/>
          <c:max val="950"/>
          <c:min val="450"/>
        </c:scaling>
        <c:delete val="0"/>
        <c:axPos val="b"/>
        <c:numFmt formatCode="General" sourceLinked="1"/>
        <c:majorTickMark val="out"/>
        <c:minorTickMark val="none"/>
        <c:tickLblPos val="nextTo"/>
        <c:crossAx val="264660192"/>
        <c:crosses val="autoZero"/>
        <c:crossBetween val="midCat"/>
      </c:valAx>
      <c:valAx>
        <c:axId val="264660192"/>
        <c:scaling>
          <c:orientation val="minMax"/>
          <c:min val="0"/>
        </c:scaling>
        <c:delete val="0"/>
        <c:axPos val="l"/>
        <c:majorGridlines/>
        <c:numFmt formatCode="General" sourceLinked="1"/>
        <c:majorTickMark val="out"/>
        <c:minorTickMark val="none"/>
        <c:tickLblPos val="nextTo"/>
        <c:crossAx val="264664504"/>
        <c:crosses val="autoZero"/>
        <c:crossBetween val="midCat"/>
      </c:valAx>
      <c:spPr>
        <a:gradFill>
          <a:gsLst>
            <a:gs pos="0">
              <a:schemeClr val="accent1">
                <a:lumMod val="5000"/>
                <a:lumOff val="95000"/>
              </a:schemeClr>
            </a:gs>
            <a:gs pos="76000">
              <a:schemeClr val="accent1">
                <a:lumMod val="45000"/>
                <a:lumOff val="55000"/>
              </a:schemeClr>
            </a:gs>
            <a:gs pos="94000">
              <a:schemeClr val="accent1">
                <a:lumMod val="45000"/>
                <a:lumOff val="55000"/>
              </a:schemeClr>
            </a:gs>
            <a:gs pos="100000">
              <a:schemeClr val="accent1">
                <a:lumMod val="30000"/>
                <a:lumOff val="70000"/>
              </a:schemeClr>
            </a:gs>
          </a:gsLst>
          <a:lin ang="5400000" scaled="1"/>
        </a:gradFill>
        <a:ln>
          <a:noFill/>
        </a:ln>
      </c:spPr>
    </c:plotArea>
    <c:plotVisOnly val="1"/>
    <c:dispBlanksAs val="gap"/>
    <c:showDLblsOverMax val="0"/>
  </c:chart>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solidFill>
                <a:latin typeface="+mn-lt"/>
                <a:ea typeface="+mn-ea"/>
                <a:cs typeface="+mn-cs"/>
              </a:defRPr>
            </a:pPr>
            <a:r>
              <a:rPr lang="nb-NO" dirty="0">
                <a:solidFill>
                  <a:schemeClr val="tx1"/>
                </a:solidFill>
              </a:rPr>
              <a:t>Mare Tranquillitatis &amp; Serenitatis Albedo Spectra</a:t>
            </a:r>
          </a:p>
        </c:rich>
      </c:tx>
      <c:layout>
        <c:manualLayout>
          <c:xMode val="edge"/>
          <c:yMode val="edge"/>
          <c:x val="0.25686109501948928"/>
          <c:y val="3.4301910414878595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solidFill>
              <a:latin typeface="+mn-lt"/>
              <a:ea typeface="+mn-ea"/>
              <a:cs typeface="+mn-cs"/>
            </a:defRPr>
          </a:pPr>
          <a:endParaRPr lang="en-US"/>
        </a:p>
      </c:txPr>
    </c:title>
    <c:autoTitleDeleted val="0"/>
    <c:plotArea>
      <c:layout/>
      <c:scatterChart>
        <c:scatterStyle val="smoothMarker"/>
        <c:varyColors val="0"/>
        <c:ser>
          <c:idx val="0"/>
          <c:order val="0"/>
          <c:tx>
            <c:v>Tranquillitatis</c:v>
          </c:tx>
          <c:spPr>
            <a:ln w="28575" cap="rnd">
              <a:solidFill>
                <a:schemeClr val="accent1"/>
              </a:solidFill>
              <a:round/>
            </a:ln>
            <a:effectLst/>
          </c:spPr>
          <c:marker>
            <c:symbol val="circle"/>
            <c:size val="5"/>
            <c:spPr>
              <a:solidFill>
                <a:schemeClr val="accent1"/>
              </a:solidFill>
              <a:ln w="9525">
                <a:solidFill>
                  <a:schemeClr val="accent1"/>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xVal>
            <c:numRef>
              <c:f>Sheet1!$A$3:$A$7</c:f>
              <c:numCache>
                <c:formatCode>General</c:formatCode>
                <c:ptCount val="5"/>
                <c:pt idx="0">
                  <c:v>436</c:v>
                </c:pt>
                <c:pt idx="1">
                  <c:v>589</c:v>
                </c:pt>
                <c:pt idx="2">
                  <c:v>656</c:v>
                </c:pt>
                <c:pt idx="3">
                  <c:v>730</c:v>
                </c:pt>
                <c:pt idx="4">
                  <c:v>855</c:v>
                </c:pt>
              </c:numCache>
            </c:numRef>
          </c:xVal>
          <c:yVal>
            <c:numRef>
              <c:f>Sheet1!$C$3:$C$7</c:f>
              <c:numCache>
                <c:formatCode>0.0\ %</c:formatCode>
                <c:ptCount val="5"/>
                <c:pt idx="0">
                  <c:v>0.67843137254901964</c:v>
                </c:pt>
                <c:pt idx="1">
                  <c:v>0.69803921568627447</c:v>
                </c:pt>
                <c:pt idx="2">
                  <c:v>0.67450980392156867</c:v>
                </c:pt>
                <c:pt idx="3">
                  <c:v>0.5490196078431373</c:v>
                </c:pt>
                <c:pt idx="4">
                  <c:v>0.58039215686274515</c:v>
                </c:pt>
              </c:numCache>
            </c:numRef>
          </c:yVal>
          <c:smooth val="1"/>
        </c:ser>
        <c:ser>
          <c:idx val="1"/>
          <c:order val="1"/>
          <c:tx>
            <c:v>Seneritatis</c:v>
          </c:tx>
          <c:spPr>
            <a:ln w="28575" cap="rnd">
              <a:solidFill>
                <a:schemeClr val="accent2"/>
              </a:solidFill>
              <a:round/>
            </a:ln>
            <a:effectLst/>
          </c:spPr>
          <c:marker>
            <c:symbol val="circle"/>
            <c:size val="5"/>
            <c:spPr>
              <a:solidFill>
                <a:schemeClr val="accent2"/>
              </a:solidFill>
              <a:ln w="9525">
                <a:solidFill>
                  <a:schemeClr val="accent2"/>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xVal>
            <c:numRef>
              <c:f>Sheet1!$A$3:$A$7</c:f>
              <c:numCache>
                <c:formatCode>General</c:formatCode>
                <c:ptCount val="5"/>
                <c:pt idx="0">
                  <c:v>436</c:v>
                </c:pt>
                <c:pt idx="1">
                  <c:v>589</c:v>
                </c:pt>
                <c:pt idx="2">
                  <c:v>656</c:v>
                </c:pt>
                <c:pt idx="3">
                  <c:v>730</c:v>
                </c:pt>
                <c:pt idx="4">
                  <c:v>855</c:v>
                </c:pt>
              </c:numCache>
            </c:numRef>
          </c:xVal>
          <c:yVal>
            <c:numRef>
              <c:f>Sheet1!$G$3:$G$7</c:f>
              <c:numCache>
                <c:formatCode>0.0\ %</c:formatCode>
                <c:ptCount val="5"/>
                <c:pt idx="0">
                  <c:v>0.6</c:v>
                </c:pt>
                <c:pt idx="1">
                  <c:v>0.57647058823529407</c:v>
                </c:pt>
                <c:pt idx="2">
                  <c:v>0.6215686274509804</c:v>
                </c:pt>
                <c:pt idx="3">
                  <c:v>0.41176470588235292</c:v>
                </c:pt>
                <c:pt idx="4">
                  <c:v>0.50588235294117645</c:v>
                </c:pt>
              </c:numCache>
            </c:numRef>
          </c:yVal>
          <c:smooth val="1"/>
        </c:ser>
        <c:dLbls>
          <c:showLegendKey val="0"/>
          <c:showVal val="0"/>
          <c:showCatName val="0"/>
          <c:showSerName val="0"/>
          <c:showPercent val="0"/>
          <c:showBubbleSize val="0"/>
        </c:dLbls>
        <c:axId val="360166832"/>
        <c:axId val="360168792"/>
      </c:scatterChart>
      <c:valAx>
        <c:axId val="360166832"/>
        <c:scaling>
          <c:orientation val="minMax"/>
          <c:min val="400"/>
        </c:scaling>
        <c:delete val="0"/>
        <c:axPos val="b"/>
        <c:title>
          <c:tx>
            <c:rich>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r>
                  <a:rPr lang="en-GB">
                    <a:solidFill>
                      <a:schemeClr val="tx1"/>
                    </a:solidFill>
                  </a:rPr>
                  <a:t>Wavelength/ nm</a:t>
                </a:r>
              </a:p>
            </c:rich>
          </c:tx>
          <c:layout/>
          <c:overlay val="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1"/>
          <a:lstStyle/>
          <a:p>
            <a:pPr>
              <a:defRPr sz="900" b="0" i="0" u="none" strike="noStrike" kern="1200" baseline="0">
                <a:solidFill>
                  <a:schemeClr val="tx1"/>
                </a:solidFill>
                <a:latin typeface="+mn-lt"/>
                <a:ea typeface="+mn-ea"/>
                <a:cs typeface="+mn-cs"/>
              </a:defRPr>
            </a:pPr>
            <a:endParaRPr lang="en-US"/>
          </a:p>
        </c:txPr>
        <c:crossAx val="360168792"/>
        <c:crosses val="autoZero"/>
        <c:crossBetween val="midCat"/>
      </c:valAx>
      <c:valAx>
        <c:axId val="360168792"/>
        <c:scaling>
          <c:orientation val="minMax"/>
          <c:min val="0.30000000000000004"/>
        </c:scaling>
        <c:delete val="0"/>
        <c:axPos val="l"/>
        <c:majorGridlines>
          <c:spPr>
            <a:ln w="9525" cap="flat" cmpd="sng" algn="ctr">
              <a:solidFill>
                <a:schemeClr val="tx1">
                  <a:lumMod val="15000"/>
                  <a:lumOff val="85000"/>
                </a:schemeClr>
              </a:solidFill>
              <a:round/>
            </a:ln>
            <a:effectLst>
              <a:softEdge rad="0"/>
            </a:effectLst>
          </c:spPr>
        </c:majorGridlines>
        <c:title>
          <c:tx>
            <c:rich>
              <a:bodyPr rot="-5400000" spcFirstLastPara="1" vertOverflow="ellipsis" vert="horz" wrap="square" anchor="ctr" anchorCtr="1"/>
              <a:lstStyle/>
              <a:p>
                <a:pPr>
                  <a:defRPr sz="1000" b="0" i="0" u="none" strike="noStrike" kern="1200" baseline="0">
                    <a:solidFill>
                      <a:schemeClr val="tx1"/>
                    </a:solidFill>
                    <a:latin typeface="+mn-lt"/>
                    <a:ea typeface="+mn-ea"/>
                    <a:cs typeface="+mn-cs"/>
                  </a:defRPr>
                </a:pPr>
                <a:r>
                  <a:rPr lang="en-GB">
                    <a:solidFill>
                      <a:schemeClr val="tx1"/>
                    </a:solidFill>
                  </a:rPr>
                  <a:t>Reflectivity /% </a:t>
                </a:r>
              </a:p>
            </c:rich>
          </c:tx>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en-US"/>
            </a:p>
          </c:txPr>
        </c:title>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360166832"/>
        <c:crosses val="autoZero"/>
        <c:crossBetween val="midCat"/>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900" b="0" i="0" u="none" strike="noStrike" kern="1200" baseline="0">
                <a:solidFill>
                  <a:schemeClr val="tx1">
                    <a:lumMod val="65000"/>
                    <a:lumOff val="35000"/>
                  </a:schemeClr>
                </a:solidFill>
                <a:latin typeface="+mn-lt"/>
                <a:ea typeface="+mn-ea"/>
                <a:cs typeface="+mn-cs"/>
              </a:defRPr>
            </a:pPr>
            <a:endParaRPr lang="en-US"/>
          </a:p>
        </c:txPr>
      </c:dTable>
      <c:spPr>
        <a:gradFill>
          <a:gsLst>
            <a:gs pos="0">
              <a:schemeClr val="accent1">
                <a:lumMod val="40000"/>
                <a:lumOff val="60000"/>
              </a:schemeClr>
            </a:gs>
            <a:gs pos="60000">
              <a:schemeClr val="accent1">
                <a:lumMod val="60000"/>
                <a:lumOff val="40000"/>
              </a:schemeClr>
            </a:gs>
            <a:gs pos="81000">
              <a:schemeClr val="accent1">
                <a:lumMod val="60000"/>
                <a:lumOff val="40000"/>
              </a:schemeClr>
            </a:gs>
            <a:gs pos="100000">
              <a:schemeClr val="accent1">
                <a:lumMod val="60000"/>
                <a:lumOff val="40000"/>
              </a:schemeClr>
            </a:gs>
          </a:gsLst>
          <a:lin ang="5400000" scaled="1"/>
        </a:grad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userShapes r:id="rId4"/>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0.67762</cdr:x>
      <cdr:y>0.35083</cdr:y>
    </cdr:from>
    <cdr:to>
      <cdr:x>0.88311</cdr:x>
      <cdr:y>0.42104</cdr:y>
    </cdr:to>
    <cdr:sp macro="" textlink="">
      <cdr:nvSpPr>
        <cdr:cNvPr id="2" name="TextBox 1"/>
        <cdr:cNvSpPr txBox="1"/>
      </cdr:nvSpPr>
      <cdr:spPr>
        <a:xfrm xmlns:a="http://schemas.openxmlformats.org/drawingml/2006/main">
          <a:off x="4981864" y="1688616"/>
          <a:ext cx="1510748" cy="337931"/>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endParaRPr lang="en-GB" sz="1100" dirty="0"/>
        </a:p>
      </cdr:txBody>
    </cdr:sp>
  </cdr:relSizeAnchor>
</c:userShap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t>24/02/2016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5A26FA2-5248-4840-8A32-97737F8668E0}" type="slidenum">
              <a:rPr lang="en-GB" smtClean="0"/>
              <a:t>‹#›</a:t>
            </a:fld>
            <a:endParaRPr lang="en-GB"/>
          </a:p>
        </p:txBody>
      </p:sp>
    </p:spTree>
    <p:extLst>
      <p:ext uri="{BB962C8B-B14F-4D97-AF65-F5344CB8AC3E}">
        <p14:creationId xmlns:p14="http://schemas.microsoft.com/office/powerpoint/2010/main" val="3787036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t>24/02/2016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5A26FA2-5248-4840-8A32-97737F8668E0}" type="slidenum">
              <a:rPr lang="en-GB" smtClean="0"/>
              <a:t>‹#›</a:t>
            </a:fld>
            <a:endParaRPr lang="en-GB"/>
          </a:p>
        </p:txBody>
      </p:sp>
    </p:spTree>
    <p:extLst>
      <p:ext uri="{BB962C8B-B14F-4D97-AF65-F5344CB8AC3E}">
        <p14:creationId xmlns:p14="http://schemas.microsoft.com/office/powerpoint/2010/main" val="13031060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t>24/02/2016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5A26FA2-5248-4840-8A32-97737F8668E0}" type="slidenum">
              <a:rPr lang="en-GB" smtClean="0"/>
              <a:t>‹#›</a:t>
            </a:fld>
            <a:endParaRPr lang="en-GB"/>
          </a:p>
        </p:txBody>
      </p:sp>
    </p:spTree>
    <p:extLst>
      <p:ext uri="{BB962C8B-B14F-4D97-AF65-F5344CB8AC3E}">
        <p14:creationId xmlns:p14="http://schemas.microsoft.com/office/powerpoint/2010/main" val="66018423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24/02/2016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17115756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24/02/2016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84687486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24/02/2016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34108058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p>
            <a:fld id="{D740CCCC-DC05-48B5-A616-8A1A10162312}" type="datetimeFigureOut">
              <a:rPr lang="en-GB" smtClean="0">
                <a:solidFill>
                  <a:prstClr val="black">
                    <a:tint val="75000"/>
                  </a:prstClr>
                </a:solidFill>
              </a:rPr>
              <a:pPr/>
              <a:t>24/02/2016</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p>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166100510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p>
            <a:fld id="{D740CCCC-DC05-48B5-A616-8A1A10162312}" type="datetimeFigureOut">
              <a:rPr lang="en-GB" smtClean="0">
                <a:solidFill>
                  <a:prstClr val="black">
                    <a:tint val="75000"/>
                  </a:prstClr>
                </a:solidFill>
              </a:rPr>
              <a:pPr/>
              <a:t>24/02/2016</a:t>
            </a:fld>
            <a:endParaRPr lang="en-GB">
              <a:solidFill>
                <a:prstClr val="black">
                  <a:tint val="75000"/>
                </a:prstClr>
              </a:solidFill>
            </a:endParaRPr>
          </a:p>
        </p:txBody>
      </p:sp>
      <p:sp>
        <p:nvSpPr>
          <p:cNvPr id="8" name="Footer Placeholder 7"/>
          <p:cNvSpPr>
            <a:spLocks noGrp="1"/>
          </p:cNvSpPr>
          <p:nvPr>
            <p:ph type="ftr" sz="quarter" idx="11"/>
          </p:nvPr>
        </p:nvSpPr>
        <p:spPr/>
        <p:txBody>
          <a:bodyPr/>
          <a:lstStyle/>
          <a:p>
            <a:endParaRPr lang="en-GB">
              <a:solidFill>
                <a:prstClr val="black">
                  <a:tint val="75000"/>
                </a:prstClr>
              </a:solidFill>
            </a:endParaRPr>
          </a:p>
        </p:txBody>
      </p:sp>
      <p:sp>
        <p:nvSpPr>
          <p:cNvPr id="9" name="Slide Number Placeholder 8"/>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61107755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p>
            <a:fld id="{D740CCCC-DC05-48B5-A616-8A1A10162312}" type="datetimeFigureOut">
              <a:rPr lang="en-GB" smtClean="0">
                <a:solidFill>
                  <a:prstClr val="black">
                    <a:tint val="75000"/>
                  </a:prstClr>
                </a:solidFill>
              </a:rPr>
              <a:pPr/>
              <a:t>24/02/2016</a:t>
            </a:fld>
            <a:endParaRPr lang="en-GB">
              <a:solidFill>
                <a:prstClr val="black">
                  <a:tint val="75000"/>
                </a:prstClr>
              </a:solidFill>
            </a:endParaRPr>
          </a:p>
        </p:txBody>
      </p:sp>
      <p:sp>
        <p:nvSpPr>
          <p:cNvPr id="4" name="Footer Placeholder 3"/>
          <p:cNvSpPr>
            <a:spLocks noGrp="1"/>
          </p:cNvSpPr>
          <p:nvPr>
            <p:ph type="ftr" sz="quarter" idx="11"/>
          </p:nvPr>
        </p:nvSpPr>
        <p:spPr/>
        <p:txBody>
          <a:bodyPr/>
          <a:lstStyle/>
          <a:p>
            <a:endParaRPr lang="en-GB">
              <a:solidFill>
                <a:prstClr val="black">
                  <a:tint val="75000"/>
                </a:prstClr>
              </a:solidFill>
            </a:endParaRPr>
          </a:p>
        </p:txBody>
      </p:sp>
      <p:sp>
        <p:nvSpPr>
          <p:cNvPr id="5" name="Slide Number Placeholder 4"/>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284096905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740CCCC-DC05-48B5-A616-8A1A10162312}" type="datetimeFigureOut">
              <a:rPr lang="en-GB" smtClean="0">
                <a:solidFill>
                  <a:prstClr val="black">
                    <a:tint val="75000"/>
                  </a:prstClr>
                </a:solidFill>
              </a:rPr>
              <a:pPr/>
              <a:t>24/02/2016</a:t>
            </a:fld>
            <a:endParaRPr lang="en-GB">
              <a:solidFill>
                <a:prstClr val="black">
                  <a:tint val="75000"/>
                </a:prstClr>
              </a:solidFill>
            </a:endParaRPr>
          </a:p>
        </p:txBody>
      </p:sp>
      <p:sp>
        <p:nvSpPr>
          <p:cNvPr id="3" name="Footer Placeholder 2"/>
          <p:cNvSpPr>
            <a:spLocks noGrp="1"/>
          </p:cNvSpPr>
          <p:nvPr>
            <p:ph type="ftr" sz="quarter" idx="11"/>
          </p:nvPr>
        </p:nvSpPr>
        <p:spPr/>
        <p:txBody>
          <a:bodyPr/>
          <a:lstStyle/>
          <a:p>
            <a:endParaRPr lang="en-GB">
              <a:solidFill>
                <a:prstClr val="black">
                  <a:tint val="75000"/>
                </a:prstClr>
              </a:solidFill>
            </a:endParaRPr>
          </a:p>
        </p:txBody>
      </p:sp>
      <p:sp>
        <p:nvSpPr>
          <p:cNvPr id="4" name="Slide Number Placeholder 3"/>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49452100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740CCCC-DC05-48B5-A616-8A1A10162312}" type="datetimeFigureOut">
              <a:rPr lang="en-GB" smtClean="0">
                <a:solidFill>
                  <a:prstClr val="black">
                    <a:tint val="75000"/>
                  </a:prstClr>
                </a:solidFill>
              </a:rPr>
              <a:pPr/>
              <a:t>24/02/2016</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p>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9923065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t>24/02/2016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5A26FA2-5248-4840-8A32-97737F8668E0}" type="slidenum">
              <a:rPr lang="en-GB" smtClean="0"/>
              <a:t>‹#›</a:t>
            </a:fld>
            <a:endParaRPr lang="en-GB"/>
          </a:p>
        </p:txBody>
      </p:sp>
    </p:spTree>
    <p:extLst>
      <p:ext uri="{BB962C8B-B14F-4D97-AF65-F5344CB8AC3E}">
        <p14:creationId xmlns:p14="http://schemas.microsoft.com/office/powerpoint/2010/main" val="80347873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740CCCC-DC05-48B5-A616-8A1A10162312}" type="datetimeFigureOut">
              <a:rPr lang="en-GB" smtClean="0">
                <a:solidFill>
                  <a:prstClr val="black">
                    <a:tint val="75000"/>
                  </a:prstClr>
                </a:solidFill>
              </a:rPr>
              <a:pPr/>
              <a:t>24/02/2016</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p>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91342263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24/02/2016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187883493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24/02/2016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13908911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24/02/2016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90298595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24/02/2016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60388712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24/02/2016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273195151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p>
            <a:fld id="{D740CCCC-DC05-48B5-A616-8A1A10162312}" type="datetimeFigureOut">
              <a:rPr lang="en-GB" smtClean="0">
                <a:solidFill>
                  <a:prstClr val="black">
                    <a:tint val="75000"/>
                  </a:prstClr>
                </a:solidFill>
              </a:rPr>
              <a:pPr/>
              <a:t>24/02/2016</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p>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5953385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p>
            <a:fld id="{D740CCCC-DC05-48B5-A616-8A1A10162312}" type="datetimeFigureOut">
              <a:rPr lang="en-GB" smtClean="0">
                <a:solidFill>
                  <a:prstClr val="black">
                    <a:tint val="75000"/>
                  </a:prstClr>
                </a:solidFill>
              </a:rPr>
              <a:pPr/>
              <a:t>24/02/2016</a:t>
            </a:fld>
            <a:endParaRPr lang="en-GB">
              <a:solidFill>
                <a:prstClr val="black">
                  <a:tint val="75000"/>
                </a:prstClr>
              </a:solidFill>
            </a:endParaRPr>
          </a:p>
        </p:txBody>
      </p:sp>
      <p:sp>
        <p:nvSpPr>
          <p:cNvPr id="8" name="Footer Placeholder 7"/>
          <p:cNvSpPr>
            <a:spLocks noGrp="1"/>
          </p:cNvSpPr>
          <p:nvPr>
            <p:ph type="ftr" sz="quarter" idx="11"/>
          </p:nvPr>
        </p:nvSpPr>
        <p:spPr/>
        <p:txBody>
          <a:bodyPr/>
          <a:lstStyle/>
          <a:p>
            <a:endParaRPr lang="en-GB">
              <a:solidFill>
                <a:prstClr val="black">
                  <a:tint val="75000"/>
                </a:prstClr>
              </a:solidFill>
            </a:endParaRPr>
          </a:p>
        </p:txBody>
      </p:sp>
      <p:sp>
        <p:nvSpPr>
          <p:cNvPr id="9" name="Slide Number Placeholder 8"/>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96885864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p>
            <a:fld id="{D740CCCC-DC05-48B5-A616-8A1A10162312}" type="datetimeFigureOut">
              <a:rPr lang="en-GB" smtClean="0">
                <a:solidFill>
                  <a:prstClr val="black">
                    <a:tint val="75000"/>
                  </a:prstClr>
                </a:solidFill>
              </a:rPr>
              <a:pPr/>
              <a:t>24/02/2016</a:t>
            </a:fld>
            <a:endParaRPr lang="en-GB">
              <a:solidFill>
                <a:prstClr val="black">
                  <a:tint val="75000"/>
                </a:prstClr>
              </a:solidFill>
            </a:endParaRPr>
          </a:p>
        </p:txBody>
      </p:sp>
      <p:sp>
        <p:nvSpPr>
          <p:cNvPr id="4" name="Footer Placeholder 3"/>
          <p:cNvSpPr>
            <a:spLocks noGrp="1"/>
          </p:cNvSpPr>
          <p:nvPr>
            <p:ph type="ftr" sz="quarter" idx="11"/>
          </p:nvPr>
        </p:nvSpPr>
        <p:spPr/>
        <p:txBody>
          <a:bodyPr/>
          <a:lstStyle/>
          <a:p>
            <a:endParaRPr lang="en-GB">
              <a:solidFill>
                <a:prstClr val="black">
                  <a:tint val="75000"/>
                </a:prstClr>
              </a:solidFill>
            </a:endParaRPr>
          </a:p>
        </p:txBody>
      </p:sp>
      <p:sp>
        <p:nvSpPr>
          <p:cNvPr id="5" name="Slide Number Placeholder 4"/>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173317442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740CCCC-DC05-48B5-A616-8A1A10162312}" type="datetimeFigureOut">
              <a:rPr lang="en-GB" smtClean="0">
                <a:solidFill>
                  <a:prstClr val="black">
                    <a:tint val="75000"/>
                  </a:prstClr>
                </a:solidFill>
              </a:rPr>
              <a:pPr/>
              <a:t>24/02/2016</a:t>
            </a:fld>
            <a:endParaRPr lang="en-GB">
              <a:solidFill>
                <a:prstClr val="black">
                  <a:tint val="75000"/>
                </a:prstClr>
              </a:solidFill>
            </a:endParaRPr>
          </a:p>
        </p:txBody>
      </p:sp>
      <p:sp>
        <p:nvSpPr>
          <p:cNvPr id="3" name="Footer Placeholder 2"/>
          <p:cNvSpPr>
            <a:spLocks noGrp="1"/>
          </p:cNvSpPr>
          <p:nvPr>
            <p:ph type="ftr" sz="quarter" idx="11"/>
          </p:nvPr>
        </p:nvSpPr>
        <p:spPr/>
        <p:txBody>
          <a:bodyPr/>
          <a:lstStyle/>
          <a:p>
            <a:endParaRPr lang="en-GB">
              <a:solidFill>
                <a:prstClr val="black">
                  <a:tint val="75000"/>
                </a:prstClr>
              </a:solidFill>
            </a:endParaRPr>
          </a:p>
        </p:txBody>
      </p:sp>
      <p:sp>
        <p:nvSpPr>
          <p:cNvPr id="4" name="Slide Number Placeholder 3"/>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043240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740CCCC-DC05-48B5-A616-8A1A10162312}" type="datetimeFigureOut">
              <a:rPr lang="en-GB" smtClean="0"/>
              <a:t>24/02/2016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5A26FA2-5248-4840-8A32-97737F8668E0}" type="slidenum">
              <a:rPr lang="en-GB" smtClean="0"/>
              <a:t>‹#›</a:t>
            </a:fld>
            <a:endParaRPr lang="en-GB"/>
          </a:p>
        </p:txBody>
      </p:sp>
    </p:spTree>
    <p:extLst>
      <p:ext uri="{BB962C8B-B14F-4D97-AF65-F5344CB8AC3E}">
        <p14:creationId xmlns:p14="http://schemas.microsoft.com/office/powerpoint/2010/main" val="297016970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740CCCC-DC05-48B5-A616-8A1A10162312}" type="datetimeFigureOut">
              <a:rPr lang="en-GB" smtClean="0">
                <a:solidFill>
                  <a:prstClr val="black">
                    <a:tint val="75000"/>
                  </a:prstClr>
                </a:solidFill>
              </a:rPr>
              <a:pPr/>
              <a:t>24/02/2016</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p>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59305964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740CCCC-DC05-48B5-A616-8A1A10162312}" type="datetimeFigureOut">
              <a:rPr lang="en-GB" smtClean="0">
                <a:solidFill>
                  <a:prstClr val="black">
                    <a:tint val="75000"/>
                  </a:prstClr>
                </a:solidFill>
              </a:rPr>
              <a:pPr/>
              <a:t>24/02/2016</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p>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198842365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24/02/2016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158551495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24/02/2016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56628077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24/02/2016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99159805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24/02/2016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46339736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24/02/2016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162319837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p>
            <a:fld id="{D740CCCC-DC05-48B5-A616-8A1A10162312}" type="datetimeFigureOut">
              <a:rPr lang="en-GB" smtClean="0">
                <a:solidFill>
                  <a:prstClr val="black">
                    <a:tint val="75000"/>
                  </a:prstClr>
                </a:solidFill>
              </a:rPr>
              <a:pPr/>
              <a:t>24/02/2016</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p>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66259670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p>
            <a:fld id="{D740CCCC-DC05-48B5-A616-8A1A10162312}" type="datetimeFigureOut">
              <a:rPr lang="en-GB" smtClean="0">
                <a:solidFill>
                  <a:prstClr val="black">
                    <a:tint val="75000"/>
                  </a:prstClr>
                </a:solidFill>
              </a:rPr>
              <a:pPr/>
              <a:t>24/02/2016</a:t>
            </a:fld>
            <a:endParaRPr lang="en-GB">
              <a:solidFill>
                <a:prstClr val="black">
                  <a:tint val="75000"/>
                </a:prstClr>
              </a:solidFill>
            </a:endParaRPr>
          </a:p>
        </p:txBody>
      </p:sp>
      <p:sp>
        <p:nvSpPr>
          <p:cNvPr id="8" name="Footer Placeholder 7"/>
          <p:cNvSpPr>
            <a:spLocks noGrp="1"/>
          </p:cNvSpPr>
          <p:nvPr>
            <p:ph type="ftr" sz="quarter" idx="11"/>
          </p:nvPr>
        </p:nvSpPr>
        <p:spPr/>
        <p:txBody>
          <a:bodyPr/>
          <a:lstStyle/>
          <a:p>
            <a:endParaRPr lang="en-GB">
              <a:solidFill>
                <a:prstClr val="black">
                  <a:tint val="75000"/>
                </a:prstClr>
              </a:solidFill>
            </a:endParaRPr>
          </a:p>
        </p:txBody>
      </p:sp>
      <p:sp>
        <p:nvSpPr>
          <p:cNvPr id="9" name="Slide Number Placeholder 8"/>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141282547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p>
            <a:fld id="{D740CCCC-DC05-48B5-A616-8A1A10162312}" type="datetimeFigureOut">
              <a:rPr lang="en-GB" smtClean="0">
                <a:solidFill>
                  <a:prstClr val="black">
                    <a:tint val="75000"/>
                  </a:prstClr>
                </a:solidFill>
              </a:rPr>
              <a:pPr/>
              <a:t>24/02/2016</a:t>
            </a:fld>
            <a:endParaRPr lang="en-GB">
              <a:solidFill>
                <a:prstClr val="black">
                  <a:tint val="75000"/>
                </a:prstClr>
              </a:solidFill>
            </a:endParaRPr>
          </a:p>
        </p:txBody>
      </p:sp>
      <p:sp>
        <p:nvSpPr>
          <p:cNvPr id="4" name="Footer Placeholder 3"/>
          <p:cNvSpPr>
            <a:spLocks noGrp="1"/>
          </p:cNvSpPr>
          <p:nvPr>
            <p:ph type="ftr" sz="quarter" idx="11"/>
          </p:nvPr>
        </p:nvSpPr>
        <p:spPr/>
        <p:txBody>
          <a:bodyPr/>
          <a:lstStyle/>
          <a:p>
            <a:endParaRPr lang="en-GB">
              <a:solidFill>
                <a:prstClr val="black">
                  <a:tint val="75000"/>
                </a:prstClr>
              </a:solidFill>
            </a:endParaRPr>
          </a:p>
        </p:txBody>
      </p:sp>
      <p:sp>
        <p:nvSpPr>
          <p:cNvPr id="5" name="Slide Number Placeholder 4"/>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18959304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p>
            <a:fld id="{D740CCCC-DC05-48B5-A616-8A1A10162312}" type="datetimeFigureOut">
              <a:rPr lang="en-GB" smtClean="0"/>
              <a:t>24/02/2016</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95A26FA2-5248-4840-8A32-97737F8668E0}" type="slidenum">
              <a:rPr lang="en-GB" smtClean="0"/>
              <a:t>‹#›</a:t>
            </a:fld>
            <a:endParaRPr lang="en-GB"/>
          </a:p>
        </p:txBody>
      </p:sp>
    </p:spTree>
    <p:extLst>
      <p:ext uri="{BB962C8B-B14F-4D97-AF65-F5344CB8AC3E}">
        <p14:creationId xmlns:p14="http://schemas.microsoft.com/office/powerpoint/2010/main" val="410235720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740CCCC-DC05-48B5-A616-8A1A10162312}" type="datetimeFigureOut">
              <a:rPr lang="en-GB" smtClean="0">
                <a:solidFill>
                  <a:prstClr val="black">
                    <a:tint val="75000"/>
                  </a:prstClr>
                </a:solidFill>
              </a:rPr>
              <a:pPr/>
              <a:t>24/02/2016</a:t>
            </a:fld>
            <a:endParaRPr lang="en-GB">
              <a:solidFill>
                <a:prstClr val="black">
                  <a:tint val="75000"/>
                </a:prstClr>
              </a:solidFill>
            </a:endParaRPr>
          </a:p>
        </p:txBody>
      </p:sp>
      <p:sp>
        <p:nvSpPr>
          <p:cNvPr id="3" name="Footer Placeholder 2"/>
          <p:cNvSpPr>
            <a:spLocks noGrp="1"/>
          </p:cNvSpPr>
          <p:nvPr>
            <p:ph type="ftr" sz="quarter" idx="11"/>
          </p:nvPr>
        </p:nvSpPr>
        <p:spPr/>
        <p:txBody>
          <a:bodyPr/>
          <a:lstStyle/>
          <a:p>
            <a:endParaRPr lang="en-GB">
              <a:solidFill>
                <a:prstClr val="black">
                  <a:tint val="75000"/>
                </a:prstClr>
              </a:solidFill>
            </a:endParaRPr>
          </a:p>
        </p:txBody>
      </p:sp>
      <p:sp>
        <p:nvSpPr>
          <p:cNvPr id="4" name="Slide Number Placeholder 3"/>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402001248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740CCCC-DC05-48B5-A616-8A1A10162312}" type="datetimeFigureOut">
              <a:rPr lang="en-GB" smtClean="0">
                <a:solidFill>
                  <a:prstClr val="black">
                    <a:tint val="75000"/>
                  </a:prstClr>
                </a:solidFill>
              </a:rPr>
              <a:pPr/>
              <a:t>24/02/2016</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p>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223355173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740CCCC-DC05-48B5-A616-8A1A10162312}" type="datetimeFigureOut">
              <a:rPr lang="en-GB" smtClean="0">
                <a:solidFill>
                  <a:prstClr val="black">
                    <a:tint val="75000"/>
                  </a:prstClr>
                </a:solidFill>
              </a:rPr>
              <a:pPr/>
              <a:t>24/02/2016</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p>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42968559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24/02/2016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419311498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24/02/2016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15453400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24/02/2016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425878120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24/02/2016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419345273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24/02/2016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59711179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p>
            <a:fld id="{D740CCCC-DC05-48B5-A616-8A1A10162312}" type="datetimeFigureOut">
              <a:rPr lang="en-GB" smtClean="0">
                <a:solidFill>
                  <a:prstClr val="black">
                    <a:tint val="75000"/>
                  </a:prstClr>
                </a:solidFill>
              </a:rPr>
              <a:pPr/>
              <a:t>24/02/2016</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p>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74384698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p>
            <a:fld id="{D740CCCC-DC05-48B5-A616-8A1A10162312}" type="datetimeFigureOut">
              <a:rPr lang="en-GB" smtClean="0">
                <a:solidFill>
                  <a:prstClr val="black">
                    <a:tint val="75000"/>
                  </a:prstClr>
                </a:solidFill>
              </a:rPr>
              <a:pPr/>
              <a:t>24/02/2016</a:t>
            </a:fld>
            <a:endParaRPr lang="en-GB">
              <a:solidFill>
                <a:prstClr val="black">
                  <a:tint val="75000"/>
                </a:prstClr>
              </a:solidFill>
            </a:endParaRPr>
          </a:p>
        </p:txBody>
      </p:sp>
      <p:sp>
        <p:nvSpPr>
          <p:cNvPr id="8" name="Footer Placeholder 7"/>
          <p:cNvSpPr>
            <a:spLocks noGrp="1"/>
          </p:cNvSpPr>
          <p:nvPr>
            <p:ph type="ftr" sz="quarter" idx="11"/>
          </p:nvPr>
        </p:nvSpPr>
        <p:spPr/>
        <p:txBody>
          <a:bodyPr/>
          <a:lstStyle/>
          <a:p>
            <a:endParaRPr lang="en-GB">
              <a:solidFill>
                <a:prstClr val="black">
                  <a:tint val="75000"/>
                </a:prstClr>
              </a:solidFill>
            </a:endParaRPr>
          </a:p>
        </p:txBody>
      </p:sp>
      <p:sp>
        <p:nvSpPr>
          <p:cNvPr id="9" name="Slide Number Placeholder 8"/>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6746763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p>
            <a:fld id="{D740CCCC-DC05-48B5-A616-8A1A10162312}" type="datetimeFigureOut">
              <a:rPr lang="en-GB" smtClean="0"/>
              <a:t>24/02/2016</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95A26FA2-5248-4840-8A32-97737F8668E0}" type="slidenum">
              <a:rPr lang="en-GB" smtClean="0"/>
              <a:t>‹#›</a:t>
            </a:fld>
            <a:endParaRPr lang="en-GB"/>
          </a:p>
        </p:txBody>
      </p:sp>
    </p:spTree>
    <p:extLst>
      <p:ext uri="{BB962C8B-B14F-4D97-AF65-F5344CB8AC3E}">
        <p14:creationId xmlns:p14="http://schemas.microsoft.com/office/powerpoint/2010/main" val="316351989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p>
            <a:fld id="{D740CCCC-DC05-48B5-A616-8A1A10162312}" type="datetimeFigureOut">
              <a:rPr lang="en-GB" smtClean="0">
                <a:solidFill>
                  <a:prstClr val="black">
                    <a:tint val="75000"/>
                  </a:prstClr>
                </a:solidFill>
              </a:rPr>
              <a:pPr/>
              <a:t>24/02/2016</a:t>
            </a:fld>
            <a:endParaRPr lang="en-GB">
              <a:solidFill>
                <a:prstClr val="black">
                  <a:tint val="75000"/>
                </a:prstClr>
              </a:solidFill>
            </a:endParaRPr>
          </a:p>
        </p:txBody>
      </p:sp>
      <p:sp>
        <p:nvSpPr>
          <p:cNvPr id="4" name="Footer Placeholder 3"/>
          <p:cNvSpPr>
            <a:spLocks noGrp="1"/>
          </p:cNvSpPr>
          <p:nvPr>
            <p:ph type="ftr" sz="quarter" idx="11"/>
          </p:nvPr>
        </p:nvSpPr>
        <p:spPr/>
        <p:txBody>
          <a:bodyPr/>
          <a:lstStyle/>
          <a:p>
            <a:endParaRPr lang="en-GB">
              <a:solidFill>
                <a:prstClr val="black">
                  <a:tint val="75000"/>
                </a:prstClr>
              </a:solidFill>
            </a:endParaRPr>
          </a:p>
        </p:txBody>
      </p:sp>
      <p:sp>
        <p:nvSpPr>
          <p:cNvPr id="5" name="Slide Number Placeholder 4"/>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258797378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740CCCC-DC05-48B5-A616-8A1A10162312}" type="datetimeFigureOut">
              <a:rPr lang="en-GB" smtClean="0">
                <a:solidFill>
                  <a:prstClr val="black">
                    <a:tint val="75000"/>
                  </a:prstClr>
                </a:solidFill>
              </a:rPr>
              <a:pPr/>
              <a:t>24/02/2016</a:t>
            </a:fld>
            <a:endParaRPr lang="en-GB">
              <a:solidFill>
                <a:prstClr val="black">
                  <a:tint val="75000"/>
                </a:prstClr>
              </a:solidFill>
            </a:endParaRPr>
          </a:p>
        </p:txBody>
      </p:sp>
      <p:sp>
        <p:nvSpPr>
          <p:cNvPr id="3" name="Footer Placeholder 2"/>
          <p:cNvSpPr>
            <a:spLocks noGrp="1"/>
          </p:cNvSpPr>
          <p:nvPr>
            <p:ph type="ftr" sz="quarter" idx="11"/>
          </p:nvPr>
        </p:nvSpPr>
        <p:spPr/>
        <p:txBody>
          <a:bodyPr/>
          <a:lstStyle/>
          <a:p>
            <a:endParaRPr lang="en-GB">
              <a:solidFill>
                <a:prstClr val="black">
                  <a:tint val="75000"/>
                </a:prstClr>
              </a:solidFill>
            </a:endParaRPr>
          </a:p>
        </p:txBody>
      </p:sp>
      <p:sp>
        <p:nvSpPr>
          <p:cNvPr id="4" name="Slide Number Placeholder 3"/>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99358127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740CCCC-DC05-48B5-A616-8A1A10162312}" type="datetimeFigureOut">
              <a:rPr lang="en-GB" smtClean="0">
                <a:solidFill>
                  <a:prstClr val="black">
                    <a:tint val="75000"/>
                  </a:prstClr>
                </a:solidFill>
              </a:rPr>
              <a:pPr/>
              <a:t>24/02/2016</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p>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2918308253"/>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740CCCC-DC05-48B5-A616-8A1A10162312}" type="datetimeFigureOut">
              <a:rPr lang="en-GB" smtClean="0">
                <a:solidFill>
                  <a:prstClr val="black">
                    <a:tint val="75000"/>
                  </a:prstClr>
                </a:solidFill>
              </a:rPr>
              <a:pPr/>
              <a:t>24/02/2016</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p>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2316053246"/>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24/02/2016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284874588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24/02/2016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12898533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p>
            <a:fld id="{D740CCCC-DC05-48B5-A616-8A1A10162312}" type="datetimeFigureOut">
              <a:rPr lang="en-GB" smtClean="0"/>
              <a:t>24/02/2016</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95A26FA2-5248-4840-8A32-97737F8668E0}" type="slidenum">
              <a:rPr lang="en-GB" smtClean="0"/>
              <a:t>‹#›</a:t>
            </a:fld>
            <a:endParaRPr lang="en-GB"/>
          </a:p>
        </p:txBody>
      </p:sp>
    </p:spTree>
    <p:extLst>
      <p:ext uri="{BB962C8B-B14F-4D97-AF65-F5344CB8AC3E}">
        <p14:creationId xmlns:p14="http://schemas.microsoft.com/office/powerpoint/2010/main" val="24409489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740CCCC-DC05-48B5-A616-8A1A10162312}" type="datetimeFigureOut">
              <a:rPr lang="en-GB" smtClean="0"/>
              <a:t>24/02/2016</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95A26FA2-5248-4840-8A32-97737F8668E0}" type="slidenum">
              <a:rPr lang="en-GB" smtClean="0"/>
              <a:t>‹#›</a:t>
            </a:fld>
            <a:endParaRPr lang="en-GB"/>
          </a:p>
        </p:txBody>
      </p:sp>
    </p:spTree>
    <p:extLst>
      <p:ext uri="{BB962C8B-B14F-4D97-AF65-F5344CB8AC3E}">
        <p14:creationId xmlns:p14="http://schemas.microsoft.com/office/powerpoint/2010/main" val="24867734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740CCCC-DC05-48B5-A616-8A1A10162312}" type="datetimeFigureOut">
              <a:rPr lang="en-GB" smtClean="0"/>
              <a:t>24/02/2016</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95A26FA2-5248-4840-8A32-97737F8668E0}" type="slidenum">
              <a:rPr lang="en-GB" smtClean="0"/>
              <a:t>‹#›</a:t>
            </a:fld>
            <a:endParaRPr lang="en-GB"/>
          </a:p>
        </p:txBody>
      </p:sp>
    </p:spTree>
    <p:extLst>
      <p:ext uri="{BB962C8B-B14F-4D97-AF65-F5344CB8AC3E}">
        <p14:creationId xmlns:p14="http://schemas.microsoft.com/office/powerpoint/2010/main" val="20011389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740CCCC-DC05-48B5-A616-8A1A10162312}" type="datetimeFigureOut">
              <a:rPr lang="en-GB" smtClean="0"/>
              <a:t>24/02/2016</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95A26FA2-5248-4840-8A32-97737F8668E0}" type="slidenum">
              <a:rPr lang="en-GB" smtClean="0"/>
              <a:t>‹#›</a:t>
            </a:fld>
            <a:endParaRPr lang="en-GB"/>
          </a:p>
        </p:txBody>
      </p:sp>
    </p:spTree>
    <p:extLst>
      <p:ext uri="{BB962C8B-B14F-4D97-AF65-F5344CB8AC3E}">
        <p14:creationId xmlns:p14="http://schemas.microsoft.com/office/powerpoint/2010/main" val="34895249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740CCCC-DC05-48B5-A616-8A1A10162312}" type="datetimeFigureOut">
              <a:rPr lang="en-GB" smtClean="0"/>
              <a:t>24/02/2016</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5A26FA2-5248-4840-8A32-97737F8668E0}" type="slidenum">
              <a:rPr lang="en-GB" smtClean="0"/>
              <a:t>‹#›</a:t>
            </a:fld>
            <a:endParaRPr lang="en-GB"/>
          </a:p>
        </p:txBody>
      </p:sp>
    </p:spTree>
    <p:extLst>
      <p:ext uri="{BB962C8B-B14F-4D97-AF65-F5344CB8AC3E}">
        <p14:creationId xmlns:p14="http://schemas.microsoft.com/office/powerpoint/2010/main" val="13039556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lumMod val="75000"/>
              </a:schemeClr>
            </a:gs>
            <a:gs pos="54000">
              <a:schemeClr val="accent1">
                <a:lumMod val="60000"/>
                <a:lumOff val="40000"/>
              </a:schemeClr>
            </a:gs>
            <a:gs pos="83000">
              <a:schemeClr val="accent1">
                <a:lumMod val="40000"/>
                <a:lumOff val="60000"/>
              </a:schemeClr>
            </a:gs>
            <a:gs pos="100000">
              <a:schemeClr val="accent1">
                <a:lumMod val="60000"/>
                <a:lumOff val="40000"/>
              </a:schemeClr>
            </a:gs>
          </a:gsLst>
          <a:lin ang="5400000" scaled="1"/>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740CCCC-DC05-48B5-A616-8A1A10162312}" type="datetimeFigureOut">
              <a:rPr lang="en-GB" smtClean="0">
                <a:solidFill>
                  <a:prstClr val="black">
                    <a:tint val="75000"/>
                  </a:prstClr>
                </a:solidFill>
              </a:rPr>
              <a:pPr/>
              <a:t>24/02/2016</a:t>
            </a:fld>
            <a:endParaRPr lang="en-GB">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68910585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lumMod val="75000"/>
              </a:schemeClr>
            </a:gs>
            <a:gs pos="54000">
              <a:schemeClr val="accent1">
                <a:lumMod val="60000"/>
                <a:lumOff val="40000"/>
              </a:schemeClr>
            </a:gs>
            <a:gs pos="83000">
              <a:schemeClr val="accent1">
                <a:lumMod val="40000"/>
                <a:lumOff val="60000"/>
              </a:schemeClr>
            </a:gs>
            <a:gs pos="100000">
              <a:schemeClr val="accent1">
                <a:lumMod val="60000"/>
                <a:lumOff val="40000"/>
              </a:schemeClr>
            </a:gs>
          </a:gsLst>
          <a:lin ang="5400000" scaled="1"/>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740CCCC-DC05-48B5-A616-8A1A10162312}" type="datetimeFigureOut">
              <a:rPr lang="en-GB" smtClean="0">
                <a:solidFill>
                  <a:prstClr val="black">
                    <a:tint val="75000"/>
                  </a:prstClr>
                </a:solidFill>
              </a:rPr>
              <a:pPr/>
              <a:t>24/02/2016</a:t>
            </a:fld>
            <a:endParaRPr lang="en-GB">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287827173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lumMod val="75000"/>
              </a:schemeClr>
            </a:gs>
            <a:gs pos="54000">
              <a:schemeClr val="accent1">
                <a:lumMod val="60000"/>
                <a:lumOff val="40000"/>
              </a:schemeClr>
            </a:gs>
            <a:gs pos="83000">
              <a:schemeClr val="accent1">
                <a:lumMod val="40000"/>
                <a:lumOff val="60000"/>
              </a:schemeClr>
            </a:gs>
            <a:gs pos="100000">
              <a:schemeClr val="accent1">
                <a:lumMod val="60000"/>
                <a:lumOff val="40000"/>
              </a:schemeClr>
            </a:gs>
          </a:gsLst>
          <a:lin ang="5400000" scaled="1"/>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740CCCC-DC05-48B5-A616-8A1A10162312}" type="datetimeFigureOut">
              <a:rPr lang="en-GB" smtClean="0">
                <a:solidFill>
                  <a:prstClr val="black">
                    <a:tint val="75000"/>
                  </a:prstClr>
                </a:solidFill>
              </a:rPr>
              <a:pPr/>
              <a:t>24/02/2016</a:t>
            </a:fld>
            <a:endParaRPr lang="en-GB">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47363153"/>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740CCCC-DC05-48B5-A616-8A1A10162312}" type="datetimeFigureOut">
              <a:rPr lang="en-GB" smtClean="0">
                <a:solidFill>
                  <a:prstClr val="black">
                    <a:tint val="75000"/>
                  </a:prstClr>
                </a:solidFill>
              </a:rPr>
              <a:pPr/>
              <a:t>24/02/2016</a:t>
            </a:fld>
            <a:endParaRPr lang="en-GB">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2434952852"/>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image" Target="../media/image31.tif"/><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1.xml.rels><?xml version="1.0" encoding="UTF-8" standalone="yes"?>
<Relationships xmlns="http://schemas.openxmlformats.org/package/2006/relationships"><Relationship Id="rId2" Type="http://schemas.openxmlformats.org/officeDocument/2006/relationships/image" Target="../media/image37.ti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7.tif"/><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7.tif"/><Relationship Id="rId2" Type="http://schemas.openxmlformats.org/officeDocument/2006/relationships/image" Target="../media/image39.tif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35.xml"/><Relationship Id="rId4" Type="http://schemas.openxmlformats.org/officeDocument/2006/relationships/chart" Target="../charts/char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5.xml"/></Relationships>
</file>

<file path=ppt/slides/_rels/slide1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35.xml"/><Relationship Id="rId4" Type="http://schemas.openxmlformats.org/officeDocument/2006/relationships/image" Target="../media/image45.png"/></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46.xml"/><Relationship Id="rId6" Type="http://schemas.openxmlformats.org/officeDocument/2006/relationships/image" Target="../media/image46.png"/><Relationship Id="rId5" Type="http://schemas.openxmlformats.org/officeDocument/2006/relationships/image" Target="../media/image7.png"/><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3.xml"/><Relationship Id="rId5" Type="http://schemas.openxmlformats.org/officeDocument/2006/relationships/image" Target="../media/image7.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png"/><Relationship Id="rId18" Type="http://schemas.openxmlformats.org/officeDocument/2006/relationships/image" Target="../media/image24.png"/><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image" Target="../media/image18.png"/><Relationship Id="rId17" Type="http://schemas.openxmlformats.org/officeDocument/2006/relationships/image" Target="../media/image23.png"/><Relationship Id="rId2" Type="http://schemas.openxmlformats.org/officeDocument/2006/relationships/image" Target="../media/image8.png"/><Relationship Id="rId16" Type="http://schemas.openxmlformats.org/officeDocument/2006/relationships/image" Target="../media/image22.png"/><Relationship Id="rId1" Type="http://schemas.openxmlformats.org/officeDocument/2006/relationships/slideLayout" Target="../slideLayouts/slideLayout24.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11.png"/><Relationship Id="rId15" Type="http://schemas.openxmlformats.org/officeDocument/2006/relationships/image" Target="../media/image21.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png"/><Relationship Id="rId1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25.png"/><Relationship Id="rId1" Type="http://schemas.openxmlformats.org/officeDocument/2006/relationships/slideLayout" Target="../slideLayouts/slideLayout24.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chemeClr val="tx1">
                <a:lumMod val="95000"/>
                <a:lumOff val="5000"/>
              </a:schemeClr>
            </a:gs>
            <a:gs pos="73000">
              <a:schemeClr val="accent1">
                <a:lumMod val="75000"/>
              </a:schemeClr>
            </a:gs>
            <a:gs pos="84000">
              <a:schemeClr val="bg1">
                <a:lumMod val="85000"/>
              </a:schemeClr>
            </a:gs>
            <a:gs pos="100000">
              <a:schemeClr val="bg2">
                <a:lumMod val="50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smtClean="0">
                <a:solidFill>
                  <a:schemeClr val="bg1">
                    <a:lumMod val="85000"/>
                  </a:schemeClr>
                </a:solidFill>
              </a:rPr>
              <a:t>Spectra of the Moon using a </a:t>
            </a:r>
            <a:r>
              <a:rPr lang="en-GB" dirty="0">
                <a:solidFill>
                  <a:schemeClr val="bg1">
                    <a:lumMod val="85000"/>
                  </a:schemeClr>
                </a:solidFill>
              </a:rPr>
              <a:t>R</a:t>
            </a:r>
            <a:r>
              <a:rPr lang="en-GB" dirty="0" smtClean="0">
                <a:solidFill>
                  <a:schemeClr val="bg1">
                    <a:lumMod val="85000"/>
                  </a:schemeClr>
                </a:solidFill>
              </a:rPr>
              <a:t>obotic Telescope</a:t>
            </a:r>
            <a:endParaRPr lang="en-GB" dirty="0">
              <a:solidFill>
                <a:schemeClr val="bg1">
                  <a:lumMod val="85000"/>
                </a:schemeClr>
              </a:solidFill>
            </a:endParaRPr>
          </a:p>
        </p:txBody>
      </p:sp>
      <p:sp>
        <p:nvSpPr>
          <p:cNvPr id="3" name="Subtitle 2"/>
          <p:cNvSpPr>
            <a:spLocks noGrp="1"/>
          </p:cNvSpPr>
          <p:nvPr>
            <p:ph type="subTitle" idx="1"/>
          </p:nvPr>
        </p:nvSpPr>
        <p:spPr/>
        <p:txBody>
          <a:bodyPr/>
          <a:lstStyle/>
          <a:p>
            <a:r>
              <a:rPr lang="en-GB" dirty="0" smtClean="0"/>
              <a:t>E.Almas, </a:t>
            </a:r>
            <a:r>
              <a:rPr lang="en-GB" dirty="0" err="1" smtClean="0"/>
              <a:t>T.Christoffersen</a:t>
            </a:r>
            <a:r>
              <a:rPr lang="en-GB" dirty="0" smtClean="0"/>
              <a:t>, W.Hogg, E.Stone</a:t>
            </a:r>
            <a:endParaRPr lang="en-GB" dirty="0"/>
          </a:p>
        </p:txBody>
      </p:sp>
    </p:spTree>
    <p:extLst>
      <p:ext uri="{BB962C8B-B14F-4D97-AF65-F5344CB8AC3E}">
        <p14:creationId xmlns:p14="http://schemas.microsoft.com/office/powerpoint/2010/main" val="282849130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75000"/>
              </a:schemeClr>
            </a:gs>
            <a:gs pos="54000">
              <a:schemeClr val="accent1">
                <a:lumMod val="60000"/>
                <a:lumOff val="40000"/>
              </a:schemeClr>
            </a:gs>
            <a:gs pos="83000">
              <a:schemeClr val="accent1">
                <a:lumMod val="40000"/>
                <a:lumOff val="60000"/>
              </a:schemeClr>
            </a:gs>
            <a:gs pos="100000">
              <a:schemeClr val="accent1">
                <a:lumMod val="60000"/>
                <a:lumOff val="40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99650" y="3201344"/>
            <a:ext cx="4371204" cy="1039899"/>
          </a:xfrm>
        </p:spPr>
        <p:txBody>
          <a:bodyPr>
            <a:normAutofit fontScale="90000"/>
          </a:bodyPr>
          <a:lstStyle/>
          <a:p>
            <a:r>
              <a:rPr lang="en-GB" dirty="0" smtClean="0"/>
              <a:t>Using Tony’s </a:t>
            </a:r>
            <a:r>
              <a:rPr lang="en-GB" dirty="0" smtClean="0"/>
              <a:t>Images</a:t>
            </a:r>
            <a:endParaRPr lang="en-GB" dirty="0"/>
          </a:p>
        </p:txBody>
      </p:sp>
      <p:sp>
        <p:nvSpPr>
          <p:cNvPr id="3" name="Content Placeholder 2"/>
          <p:cNvSpPr>
            <a:spLocks noGrp="1"/>
          </p:cNvSpPr>
          <p:nvPr>
            <p:ph idx="1"/>
          </p:nvPr>
        </p:nvSpPr>
        <p:spPr>
          <a:xfrm>
            <a:off x="2084173" y="5062545"/>
            <a:ext cx="4835611" cy="1535414"/>
          </a:xfrm>
        </p:spPr>
        <p:txBody>
          <a:bodyPr>
            <a:normAutofit/>
          </a:bodyPr>
          <a:lstStyle/>
          <a:p>
            <a:pPr marL="0" indent="0">
              <a:buNone/>
            </a:pPr>
            <a:r>
              <a:rPr lang="en-US" i="1" dirty="0" smtClean="0"/>
              <a:t>R-Band of </a:t>
            </a:r>
            <a:r>
              <a:rPr lang="en-US" i="1" dirty="0" smtClean="0"/>
              <a:t>Mare Serenitatis, top center of image, </a:t>
            </a:r>
            <a:r>
              <a:rPr lang="en-US" i="1" dirty="0"/>
              <a:t>and Mare </a:t>
            </a:r>
            <a:r>
              <a:rPr lang="en-US" i="1" dirty="0" err="1" smtClean="0"/>
              <a:t>Tranquillitatis</a:t>
            </a:r>
            <a:r>
              <a:rPr lang="en-US" i="1" dirty="0" smtClean="0"/>
              <a:t>, </a:t>
            </a:r>
            <a:r>
              <a:rPr lang="en-US" i="1" dirty="0" smtClean="0"/>
              <a:t>right. </a:t>
            </a:r>
            <a:endParaRPr lang="en-GB" dirty="0"/>
          </a:p>
        </p:txBody>
      </p:sp>
      <p:pic>
        <p:nvPicPr>
          <p:cNvPr id="4" name="Picture 3"/>
          <p:cNvPicPr/>
          <p:nvPr/>
        </p:nvPicPr>
        <p:blipFill>
          <a:blip r:embed="rId2">
            <a:extLst>
              <a:ext uri="{28A0092B-C50C-407E-A947-70E740481C1C}">
                <a14:useLocalDpi xmlns:a14="http://schemas.microsoft.com/office/drawing/2010/main" val="0"/>
              </a:ext>
            </a:extLst>
          </a:blip>
          <a:stretch>
            <a:fillRect/>
          </a:stretch>
        </p:blipFill>
        <p:spPr>
          <a:xfrm>
            <a:off x="7068474" y="3201344"/>
            <a:ext cx="4816668" cy="3396615"/>
          </a:xfrm>
          <a:prstGeom prst="rect">
            <a:avLst/>
          </a:prstGeom>
        </p:spPr>
      </p:pic>
      <p:sp>
        <p:nvSpPr>
          <p:cNvPr id="5" name="TextBox 4"/>
          <p:cNvSpPr txBox="1"/>
          <p:nvPr/>
        </p:nvSpPr>
        <p:spPr>
          <a:xfrm>
            <a:off x="194028" y="2314085"/>
            <a:ext cx="2244990" cy="369332"/>
          </a:xfrm>
          <a:prstGeom prst="rect">
            <a:avLst/>
          </a:prstGeom>
          <a:noFill/>
        </p:spPr>
        <p:txBody>
          <a:bodyPr wrap="square" rtlCol="0">
            <a:spAutoFit/>
          </a:bodyPr>
          <a:lstStyle/>
          <a:p>
            <a:r>
              <a:rPr lang="en-GB" dirty="0" smtClean="0"/>
              <a:t>436nm</a:t>
            </a:r>
            <a:endParaRPr lang="en-GB" dirty="0"/>
          </a:p>
        </p:txBody>
      </p:sp>
      <p:sp>
        <p:nvSpPr>
          <p:cNvPr id="6" name="TextBox 5"/>
          <p:cNvSpPr txBox="1"/>
          <p:nvPr/>
        </p:nvSpPr>
        <p:spPr>
          <a:xfrm>
            <a:off x="2355787" y="2333727"/>
            <a:ext cx="2244990" cy="369332"/>
          </a:xfrm>
          <a:prstGeom prst="rect">
            <a:avLst/>
          </a:prstGeom>
          <a:noFill/>
        </p:spPr>
        <p:txBody>
          <a:bodyPr wrap="square" rtlCol="0">
            <a:spAutoFit/>
          </a:bodyPr>
          <a:lstStyle/>
          <a:p>
            <a:r>
              <a:rPr lang="en-GB" dirty="0" smtClean="0"/>
              <a:t>589nm</a:t>
            </a:r>
            <a:endParaRPr lang="en-GB" dirty="0"/>
          </a:p>
        </p:txBody>
      </p:sp>
      <p:sp>
        <p:nvSpPr>
          <p:cNvPr id="7" name="TextBox 6"/>
          <p:cNvSpPr txBox="1"/>
          <p:nvPr/>
        </p:nvSpPr>
        <p:spPr>
          <a:xfrm>
            <a:off x="4501978" y="2333727"/>
            <a:ext cx="2244990" cy="369332"/>
          </a:xfrm>
          <a:prstGeom prst="rect">
            <a:avLst/>
          </a:prstGeom>
          <a:noFill/>
        </p:spPr>
        <p:txBody>
          <a:bodyPr wrap="square" rtlCol="0">
            <a:spAutoFit/>
          </a:bodyPr>
          <a:lstStyle/>
          <a:p>
            <a:r>
              <a:rPr lang="en-GB" dirty="0" smtClean="0"/>
              <a:t>656nm</a:t>
            </a:r>
            <a:endParaRPr lang="en-GB" dirty="0"/>
          </a:p>
        </p:txBody>
      </p:sp>
      <p:sp>
        <p:nvSpPr>
          <p:cNvPr id="8" name="TextBox 7"/>
          <p:cNvSpPr txBox="1"/>
          <p:nvPr/>
        </p:nvSpPr>
        <p:spPr>
          <a:xfrm>
            <a:off x="6656913" y="2333727"/>
            <a:ext cx="2244990" cy="369332"/>
          </a:xfrm>
          <a:prstGeom prst="rect">
            <a:avLst/>
          </a:prstGeom>
          <a:noFill/>
        </p:spPr>
        <p:txBody>
          <a:bodyPr wrap="square" rtlCol="0">
            <a:spAutoFit/>
          </a:bodyPr>
          <a:lstStyle/>
          <a:p>
            <a:r>
              <a:rPr lang="en-GB" dirty="0" smtClean="0"/>
              <a:t>730nm</a:t>
            </a:r>
            <a:endParaRPr lang="en-GB" dirty="0"/>
          </a:p>
        </p:txBody>
      </p:sp>
      <p:sp>
        <p:nvSpPr>
          <p:cNvPr id="9" name="TextBox 8"/>
          <p:cNvSpPr txBox="1"/>
          <p:nvPr/>
        </p:nvSpPr>
        <p:spPr>
          <a:xfrm>
            <a:off x="8825497" y="2333727"/>
            <a:ext cx="2244990" cy="369332"/>
          </a:xfrm>
          <a:prstGeom prst="rect">
            <a:avLst/>
          </a:prstGeom>
          <a:noFill/>
        </p:spPr>
        <p:txBody>
          <a:bodyPr wrap="square" rtlCol="0">
            <a:spAutoFit/>
          </a:bodyPr>
          <a:lstStyle/>
          <a:p>
            <a:r>
              <a:rPr lang="en-GB" dirty="0" smtClean="0"/>
              <a:t>855nm</a:t>
            </a:r>
            <a:endParaRPr lang="en-GB" dirty="0"/>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109" y="687192"/>
            <a:ext cx="1892063" cy="1612698"/>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47043" y="687192"/>
            <a:ext cx="1892063" cy="1612698"/>
          </a:xfrm>
          <a:prstGeom prst="rect">
            <a:avLst/>
          </a:prstGeom>
        </p:spPr>
      </p:pic>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01978" y="687192"/>
            <a:ext cx="1892063" cy="1612698"/>
          </a:xfrm>
          <a:prstGeom prst="rect">
            <a:avLst/>
          </a:prstGeom>
        </p:spPr>
      </p:pic>
      <p:pic>
        <p:nvPicPr>
          <p:cNvPr id="13" name="Picture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56913" y="701387"/>
            <a:ext cx="1892063" cy="1612698"/>
          </a:xfrm>
          <a:prstGeom prst="rect">
            <a:avLst/>
          </a:prstGeom>
        </p:spPr>
      </p:pic>
      <p:pic>
        <p:nvPicPr>
          <p:cNvPr id="14" name="Picture 1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825497" y="687192"/>
            <a:ext cx="1892063" cy="1612698"/>
          </a:xfrm>
          <a:prstGeom prst="rect">
            <a:avLst/>
          </a:prstGeom>
        </p:spPr>
      </p:pic>
    </p:spTree>
    <p:extLst>
      <p:ext uri="{BB962C8B-B14F-4D97-AF65-F5344CB8AC3E}">
        <p14:creationId xmlns:p14="http://schemas.microsoft.com/office/powerpoint/2010/main" val="124387895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75000"/>
              </a:schemeClr>
            </a:gs>
            <a:gs pos="54000">
              <a:schemeClr val="accent1">
                <a:lumMod val="60000"/>
                <a:lumOff val="40000"/>
              </a:schemeClr>
            </a:gs>
            <a:gs pos="83000">
              <a:schemeClr val="accent1">
                <a:lumMod val="40000"/>
                <a:lumOff val="60000"/>
              </a:schemeClr>
            </a:gs>
            <a:gs pos="100000">
              <a:schemeClr val="accent1">
                <a:lumMod val="60000"/>
                <a:lumOff val="40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False Colour Imaging</a:t>
            </a:r>
            <a:endParaRPr lang="en-GB" dirty="0"/>
          </a:p>
        </p:txBody>
      </p:sp>
      <p:sp>
        <p:nvSpPr>
          <p:cNvPr id="3" name="Content Placeholder 2"/>
          <p:cNvSpPr>
            <a:spLocks noGrp="1"/>
          </p:cNvSpPr>
          <p:nvPr>
            <p:ph idx="1"/>
          </p:nvPr>
        </p:nvSpPr>
        <p:spPr>
          <a:xfrm>
            <a:off x="838199" y="1825625"/>
            <a:ext cx="3405809" cy="4351338"/>
          </a:xfrm>
        </p:spPr>
        <p:txBody>
          <a:bodyPr/>
          <a:lstStyle/>
          <a:p>
            <a:pPr marL="0" indent="0">
              <a:buNone/>
            </a:pPr>
            <a:r>
              <a:rPr lang="en-US" dirty="0"/>
              <a:t>Combining this photo in RGB with Red representing I-band, Green representing R-band and Blue representing B-band yields the following result:</a:t>
            </a:r>
            <a:endParaRPr lang="en-GB" dirty="0"/>
          </a:p>
          <a:p>
            <a:endParaRPr lang="en-GB"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99148" y="1962260"/>
            <a:ext cx="6093902" cy="4297294"/>
          </a:xfrm>
          <a:prstGeom prst="rect">
            <a:avLst/>
          </a:prstGeom>
        </p:spPr>
      </p:pic>
    </p:spTree>
    <p:extLst>
      <p:ext uri="{BB962C8B-B14F-4D97-AF65-F5344CB8AC3E}">
        <p14:creationId xmlns:p14="http://schemas.microsoft.com/office/powerpoint/2010/main" val="238539619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75000"/>
              </a:schemeClr>
            </a:gs>
            <a:gs pos="54000">
              <a:schemeClr val="accent1">
                <a:lumMod val="60000"/>
                <a:lumOff val="40000"/>
              </a:schemeClr>
            </a:gs>
            <a:gs pos="83000">
              <a:schemeClr val="accent1">
                <a:lumMod val="40000"/>
                <a:lumOff val="60000"/>
              </a:schemeClr>
            </a:gs>
            <a:gs pos="100000">
              <a:schemeClr val="accent1">
                <a:lumMod val="60000"/>
                <a:lumOff val="40000"/>
              </a:schemeClr>
            </a:gs>
          </a:gsLst>
          <a:lin ang="5400000" scaled="1"/>
        </a:gra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280723" y="432356"/>
            <a:ext cx="3316706" cy="6318894"/>
          </a:xfrm>
        </p:spPr>
        <p:txBody>
          <a:bodyPr/>
          <a:lstStyle/>
          <a:p>
            <a:pPr marL="0" indent="0">
              <a:buNone/>
            </a:pPr>
            <a:r>
              <a:rPr lang="en-US" dirty="0"/>
              <a:t>Comparing this to NASAs spectral composition of the moon shows a similar result where Mare Serenitatis is in the green-yellow part of the spectrum and Mare </a:t>
            </a:r>
            <a:r>
              <a:rPr lang="en-US" dirty="0" err="1"/>
              <a:t>Tranquillitatis</a:t>
            </a:r>
            <a:r>
              <a:rPr lang="en-US" dirty="0"/>
              <a:t> is in the blue-purple part.</a:t>
            </a:r>
            <a:endParaRPr lang="en-GB" dirty="0"/>
          </a:p>
          <a:p>
            <a:endParaRPr lang="en-GB" dirty="0"/>
          </a:p>
        </p:txBody>
      </p:sp>
      <p:grpSp>
        <p:nvGrpSpPr>
          <p:cNvPr id="7" name="Group 6"/>
          <p:cNvGrpSpPr/>
          <p:nvPr/>
        </p:nvGrpSpPr>
        <p:grpSpPr>
          <a:xfrm>
            <a:off x="6023008" y="729006"/>
            <a:ext cx="5760720" cy="5421630"/>
            <a:chOff x="6023008" y="729006"/>
            <a:chExt cx="5760720" cy="5421630"/>
          </a:xfrm>
        </p:grpSpPr>
        <p:pic>
          <p:nvPicPr>
            <p:cNvPr id="4" name="Picture 3"/>
            <p:cNvPicPr/>
            <p:nvPr/>
          </p:nvPicPr>
          <p:blipFill>
            <a:blip r:embed="rId2" cstate="print">
              <a:extLst>
                <a:ext uri="{28A0092B-C50C-407E-A947-70E740481C1C}">
                  <a14:useLocalDpi xmlns:a14="http://schemas.microsoft.com/office/drawing/2010/main" val="0"/>
                </a:ext>
              </a:extLst>
            </a:blip>
            <a:stretch>
              <a:fillRect/>
            </a:stretch>
          </p:blipFill>
          <p:spPr>
            <a:xfrm>
              <a:off x="6023008" y="729006"/>
              <a:ext cx="5760720" cy="5421630"/>
            </a:xfrm>
            <a:prstGeom prst="rect">
              <a:avLst/>
            </a:prstGeom>
          </p:spPr>
        </p:pic>
        <p:sp>
          <p:nvSpPr>
            <p:cNvPr id="6" name="Rectangle 5"/>
            <p:cNvSpPr/>
            <p:nvPr/>
          </p:nvSpPr>
          <p:spPr>
            <a:xfrm rot="20269449">
              <a:off x="7014849" y="1615479"/>
              <a:ext cx="1152078" cy="197577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5" name="Picture 4"/>
          <p:cNvPicPr/>
          <p:nvPr/>
        </p:nvPicPr>
        <p:blipFill>
          <a:blip r:embed="rId3">
            <a:extLst>
              <a:ext uri="{28A0092B-C50C-407E-A947-70E740481C1C}">
                <a14:useLocalDpi xmlns:a14="http://schemas.microsoft.com/office/drawing/2010/main" val="0"/>
              </a:ext>
            </a:extLst>
          </a:blip>
          <a:stretch>
            <a:fillRect/>
          </a:stretch>
        </p:blipFill>
        <p:spPr>
          <a:xfrm rot="4121149">
            <a:off x="3227538" y="2645506"/>
            <a:ext cx="4538351" cy="2795859"/>
          </a:xfrm>
          <a:prstGeom prst="rect">
            <a:avLst/>
          </a:prstGeom>
        </p:spPr>
      </p:pic>
      <p:cxnSp>
        <p:nvCxnSpPr>
          <p:cNvPr id="9" name="Straight Connector 8"/>
          <p:cNvCxnSpPr/>
          <p:nvPr/>
        </p:nvCxnSpPr>
        <p:spPr>
          <a:xfrm>
            <a:off x="5959929" y="1433791"/>
            <a:ext cx="1802946" cy="12445"/>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V="1">
            <a:off x="7623830" y="3314700"/>
            <a:ext cx="873365" cy="2305050"/>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7550234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t="7375" b="15180"/>
          <a:stretch/>
        </p:blipFill>
        <p:spPr>
          <a:xfrm>
            <a:off x="1515762" y="107092"/>
            <a:ext cx="8270789" cy="6458465"/>
          </a:xfrm>
        </p:spPr>
      </p:pic>
      <p:pic>
        <p:nvPicPr>
          <p:cNvPr id="5" name="Picture 4"/>
          <p:cNvPicPr/>
          <p:nvPr/>
        </p:nvPicPr>
        <p:blipFill>
          <a:blip r:embed="rId3">
            <a:extLst>
              <a:ext uri="{28A0092B-C50C-407E-A947-70E740481C1C}">
                <a14:useLocalDpi xmlns:a14="http://schemas.microsoft.com/office/drawing/2010/main" val="0"/>
              </a:ext>
            </a:extLst>
          </a:blip>
          <a:stretch>
            <a:fillRect/>
          </a:stretch>
        </p:blipFill>
        <p:spPr>
          <a:xfrm rot="1135547">
            <a:off x="1664788" y="2727631"/>
            <a:ext cx="3822538" cy="2695575"/>
          </a:xfrm>
          <a:prstGeom prst="rect">
            <a:avLst/>
          </a:prstGeom>
          <a:ln>
            <a:solidFill>
              <a:schemeClr val="bg1"/>
            </a:solidFill>
          </a:ln>
        </p:spPr>
      </p:pic>
      <p:sp>
        <p:nvSpPr>
          <p:cNvPr id="6" name="Rectangle 5"/>
          <p:cNvSpPr/>
          <p:nvPr/>
        </p:nvSpPr>
        <p:spPr>
          <a:xfrm rot="1120515">
            <a:off x="5776367" y="2076918"/>
            <a:ext cx="1772151" cy="116591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8" name="Straight Connector 7"/>
          <p:cNvCxnSpPr/>
          <p:nvPr/>
        </p:nvCxnSpPr>
        <p:spPr>
          <a:xfrm flipV="1">
            <a:off x="2209800" y="1823886"/>
            <a:ext cx="3803822" cy="356700"/>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V="1">
            <a:off x="4942114" y="3495865"/>
            <a:ext cx="2364848" cy="2474386"/>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021416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71206" y="143163"/>
            <a:ext cx="4043594" cy="3275898"/>
            <a:chOff x="645814" y="953220"/>
            <a:chExt cx="4913014" cy="4706728"/>
          </a:xfrm>
        </p:grpSpPr>
        <p:pic>
          <p:nvPicPr>
            <p:cNvPr id="4" name="Picture 3"/>
            <p:cNvPicPr>
              <a:picLocks noChangeAspect="1"/>
            </p:cNvPicPr>
            <p:nvPr/>
          </p:nvPicPr>
          <p:blipFill rotWithShape="1">
            <a:blip r:embed="rId2"/>
            <a:srcRect l="50000" t="33502" r="28560" b="32693"/>
            <a:stretch/>
          </p:blipFill>
          <p:spPr>
            <a:xfrm>
              <a:off x="709188" y="953220"/>
              <a:ext cx="4786266" cy="4245063"/>
            </a:xfrm>
            <a:prstGeom prst="rect">
              <a:avLst/>
            </a:prstGeom>
          </p:spPr>
        </p:pic>
        <p:sp>
          <p:nvSpPr>
            <p:cNvPr id="5" name="TextBox 4"/>
            <p:cNvSpPr txBox="1"/>
            <p:nvPr/>
          </p:nvSpPr>
          <p:spPr>
            <a:xfrm>
              <a:off x="645814" y="5198283"/>
              <a:ext cx="4913014" cy="461665"/>
            </a:xfrm>
            <a:prstGeom prst="rect">
              <a:avLst/>
            </a:prstGeom>
            <a:noFill/>
          </p:spPr>
          <p:txBody>
            <a:bodyPr wrap="square" rtlCol="0">
              <a:spAutoFit/>
            </a:bodyPr>
            <a:lstStyle/>
            <a:p>
              <a:r>
                <a:rPr lang="en-GB" sz="1200" dirty="0">
                  <a:solidFill>
                    <a:schemeClr val="tx1">
                      <a:lumMod val="50000"/>
                      <a:lumOff val="50000"/>
                    </a:schemeClr>
                  </a:solidFill>
                </a:rPr>
                <a:t>JOURNAL </a:t>
              </a:r>
              <a:r>
                <a:rPr lang="en-GB" sz="1200" dirty="0" smtClean="0">
                  <a:solidFill>
                    <a:schemeClr val="tx1">
                      <a:lumMod val="50000"/>
                      <a:lumOff val="50000"/>
                    </a:schemeClr>
                  </a:solidFill>
                </a:rPr>
                <a:t>OF GEOPHYSICAL RESEARCH</a:t>
              </a:r>
              <a:r>
                <a:rPr lang="en-GB" sz="1200" dirty="0">
                  <a:solidFill>
                    <a:schemeClr val="tx1">
                      <a:lumMod val="50000"/>
                      <a:lumOff val="50000"/>
                    </a:schemeClr>
                  </a:solidFill>
                </a:rPr>
                <a:t>, </a:t>
              </a:r>
              <a:r>
                <a:rPr lang="en-GB" sz="1200" dirty="0" smtClean="0">
                  <a:solidFill>
                    <a:schemeClr val="tx1">
                      <a:lumMod val="50000"/>
                      <a:lumOff val="50000"/>
                    </a:schemeClr>
                  </a:solidFill>
                </a:rPr>
                <a:t>VOL</a:t>
              </a:r>
              <a:r>
                <a:rPr lang="en-GB" sz="1200" dirty="0">
                  <a:solidFill>
                    <a:schemeClr val="tx1">
                      <a:lumMod val="50000"/>
                      <a:lumOff val="50000"/>
                    </a:schemeClr>
                  </a:solidFill>
                </a:rPr>
                <a:t>. </a:t>
              </a:r>
              <a:r>
                <a:rPr lang="en-GB" sz="1200" dirty="0" smtClean="0">
                  <a:solidFill>
                    <a:schemeClr val="tx1">
                      <a:lumMod val="50000"/>
                      <a:lumOff val="50000"/>
                    </a:schemeClr>
                  </a:solidFill>
                </a:rPr>
                <a:t>101</a:t>
              </a:r>
              <a:r>
                <a:rPr lang="en-GB" sz="1200" dirty="0">
                  <a:solidFill>
                    <a:schemeClr val="tx1">
                      <a:lumMod val="50000"/>
                      <a:lumOff val="50000"/>
                    </a:schemeClr>
                  </a:solidFill>
                </a:rPr>
                <a:t>, </a:t>
              </a:r>
              <a:r>
                <a:rPr lang="en-GB" sz="1200" dirty="0" smtClean="0">
                  <a:solidFill>
                    <a:schemeClr val="tx1">
                      <a:lumMod val="50000"/>
                      <a:lumOff val="50000"/>
                    </a:schemeClr>
                  </a:solidFill>
                </a:rPr>
                <a:t>NO</a:t>
              </a:r>
              <a:r>
                <a:rPr lang="en-GB" sz="1200" dirty="0">
                  <a:solidFill>
                    <a:schemeClr val="tx1">
                      <a:lumMod val="50000"/>
                      <a:lumOff val="50000"/>
                    </a:schemeClr>
                  </a:solidFill>
                </a:rPr>
                <a:t>. </a:t>
              </a:r>
              <a:r>
                <a:rPr lang="en-GB" sz="1200" dirty="0" smtClean="0">
                  <a:solidFill>
                    <a:schemeClr val="tx1">
                      <a:lumMod val="50000"/>
                      <a:lumOff val="50000"/>
                    </a:schemeClr>
                  </a:solidFill>
                </a:rPr>
                <a:t>El0</a:t>
              </a:r>
              <a:r>
                <a:rPr lang="en-GB" sz="1200" dirty="0">
                  <a:solidFill>
                    <a:schemeClr val="tx1">
                      <a:lumMod val="50000"/>
                      <a:lumOff val="50000"/>
                    </a:schemeClr>
                  </a:solidFill>
                </a:rPr>
                <a:t>, </a:t>
              </a:r>
              <a:r>
                <a:rPr lang="en-GB" sz="1200" dirty="0" smtClean="0">
                  <a:solidFill>
                    <a:schemeClr val="tx1">
                      <a:lumMod val="50000"/>
                      <a:lumOff val="50000"/>
                    </a:schemeClr>
                  </a:solidFill>
                </a:rPr>
                <a:t>PAGES 23,213-23,228</a:t>
              </a:r>
              <a:r>
                <a:rPr lang="en-GB" sz="1200" dirty="0">
                  <a:solidFill>
                    <a:schemeClr val="tx1">
                      <a:lumMod val="50000"/>
                      <a:lumOff val="50000"/>
                    </a:schemeClr>
                  </a:solidFill>
                </a:rPr>
                <a:t>, </a:t>
              </a:r>
              <a:r>
                <a:rPr lang="en-GB" sz="1200" dirty="0" smtClean="0">
                  <a:solidFill>
                    <a:schemeClr val="tx1">
                      <a:lumMod val="50000"/>
                      <a:lumOff val="50000"/>
                    </a:schemeClr>
                  </a:solidFill>
                </a:rPr>
                <a:t>OCTOBER 25</a:t>
              </a:r>
              <a:r>
                <a:rPr lang="en-GB" sz="1200" dirty="0">
                  <a:solidFill>
                    <a:schemeClr val="tx1">
                      <a:lumMod val="50000"/>
                      <a:lumOff val="50000"/>
                    </a:schemeClr>
                  </a:solidFill>
                </a:rPr>
                <a:t>, </a:t>
              </a:r>
              <a:r>
                <a:rPr lang="en-GB" sz="1200" dirty="0" smtClean="0">
                  <a:solidFill>
                    <a:schemeClr val="tx1">
                      <a:lumMod val="50000"/>
                      <a:lumOff val="50000"/>
                    </a:schemeClr>
                  </a:solidFill>
                </a:rPr>
                <a:t>1996</a:t>
              </a:r>
              <a:endParaRPr lang="en-GB" sz="1200" dirty="0">
                <a:solidFill>
                  <a:schemeClr val="tx1">
                    <a:lumMod val="50000"/>
                    <a:lumOff val="50000"/>
                  </a:schemeClr>
                </a:solidFill>
              </a:endParaRPr>
            </a:p>
          </p:txBody>
        </p:sp>
      </p:grpSp>
      <p:grpSp>
        <p:nvGrpSpPr>
          <p:cNvPr id="11" name="Group 10"/>
          <p:cNvGrpSpPr/>
          <p:nvPr/>
        </p:nvGrpSpPr>
        <p:grpSpPr>
          <a:xfrm>
            <a:off x="123365" y="3562352"/>
            <a:ext cx="3806687" cy="3204795"/>
            <a:chOff x="6082748" y="2455153"/>
            <a:chExt cx="3806687" cy="3204795"/>
          </a:xfrm>
        </p:grpSpPr>
        <p:grpSp>
          <p:nvGrpSpPr>
            <p:cNvPr id="9" name="Group 8"/>
            <p:cNvGrpSpPr/>
            <p:nvPr/>
          </p:nvGrpSpPr>
          <p:grpSpPr>
            <a:xfrm>
              <a:off x="6159581" y="2455153"/>
              <a:ext cx="3647324" cy="2743130"/>
              <a:chOff x="1607459" y="2678949"/>
              <a:chExt cx="4320454" cy="3249387"/>
            </a:xfrm>
          </p:grpSpPr>
          <p:pic>
            <p:nvPicPr>
              <p:cNvPr id="7" name="Picture 6"/>
              <p:cNvPicPr>
                <a:picLocks noChangeAspect="1"/>
              </p:cNvPicPr>
              <p:nvPr/>
            </p:nvPicPr>
            <p:blipFill rotWithShape="1">
              <a:blip r:embed="rId3"/>
              <a:srcRect l="10952" t="20317" r="35744" b="8412"/>
              <a:stretch/>
            </p:blipFill>
            <p:spPr>
              <a:xfrm>
                <a:off x="1607459" y="2678949"/>
                <a:ext cx="4320454" cy="3249387"/>
              </a:xfrm>
              <a:prstGeom prst="rect">
                <a:avLst/>
              </a:prstGeom>
            </p:spPr>
          </p:pic>
          <p:sp>
            <p:nvSpPr>
              <p:cNvPr id="8" name="Rectangle 7"/>
              <p:cNvSpPr/>
              <p:nvPr/>
            </p:nvSpPr>
            <p:spPr>
              <a:xfrm>
                <a:off x="2207799" y="4348745"/>
                <a:ext cx="894522" cy="109250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0" name="TextBox 9"/>
            <p:cNvSpPr txBox="1"/>
            <p:nvPr/>
          </p:nvSpPr>
          <p:spPr>
            <a:xfrm>
              <a:off x="6082748" y="5198283"/>
              <a:ext cx="3806687" cy="461665"/>
            </a:xfrm>
            <a:prstGeom prst="rect">
              <a:avLst/>
            </a:prstGeom>
            <a:noFill/>
          </p:spPr>
          <p:txBody>
            <a:bodyPr wrap="square" rtlCol="0">
              <a:spAutoFit/>
            </a:bodyPr>
            <a:lstStyle/>
            <a:p>
              <a:r>
                <a:rPr lang="pt-BR" sz="1200" dirty="0">
                  <a:solidFill>
                    <a:schemeClr val="tx1">
                      <a:lumMod val="50000"/>
                      <a:lumOff val="50000"/>
                    </a:schemeClr>
                  </a:solidFill>
                </a:rPr>
                <a:t>41stLunarandPlanetaryScienceConference(2010</a:t>
              </a:r>
              <a:r>
                <a:rPr lang="pt-BR" sz="1200" dirty="0" smtClean="0">
                  <a:solidFill>
                    <a:schemeClr val="tx1">
                      <a:lumMod val="50000"/>
                      <a:lumOff val="50000"/>
                    </a:schemeClr>
                  </a:solidFill>
                </a:rPr>
                <a:t>), http</a:t>
              </a:r>
              <a:r>
                <a:rPr lang="pt-BR" sz="1200" dirty="0">
                  <a:solidFill>
                    <a:schemeClr val="tx1">
                      <a:lumMod val="50000"/>
                      <a:lumOff val="50000"/>
                    </a:schemeClr>
                  </a:solidFill>
                </a:rPr>
                <a:t>://www.lpi.usra.edu/meetings/lpsc2010/pdf/2494.pdf</a:t>
              </a:r>
            </a:p>
          </p:txBody>
        </p:sp>
      </p:grpSp>
      <p:grpSp>
        <p:nvGrpSpPr>
          <p:cNvPr id="14" name="Group 13"/>
          <p:cNvGrpSpPr/>
          <p:nvPr/>
        </p:nvGrpSpPr>
        <p:grpSpPr>
          <a:xfrm>
            <a:off x="4436859" y="1954004"/>
            <a:ext cx="7351997" cy="4813143"/>
            <a:chOff x="375327" y="1690688"/>
            <a:chExt cx="7351997" cy="4813143"/>
          </a:xfrm>
        </p:grpSpPr>
        <p:graphicFrame>
          <p:nvGraphicFramePr>
            <p:cNvPr id="15" name="Chart 14"/>
            <p:cNvGraphicFramePr>
              <a:graphicFrameLocks/>
            </p:cNvGraphicFramePr>
            <p:nvPr>
              <p:extLst>
                <p:ext uri="{D42A27DB-BD31-4B8C-83A1-F6EECF244321}">
                  <p14:modId xmlns:p14="http://schemas.microsoft.com/office/powerpoint/2010/main" val="2272358327"/>
                </p:ext>
              </p:extLst>
            </p:nvPr>
          </p:nvGraphicFramePr>
          <p:xfrm>
            <a:off x="375327" y="1690688"/>
            <a:ext cx="7351997" cy="4813143"/>
          </p:xfrm>
          <a:graphic>
            <a:graphicData uri="http://schemas.openxmlformats.org/drawingml/2006/chart">
              <c:chart xmlns:c="http://schemas.openxmlformats.org/drawingml/2006/chart" xmlns:r="http://schemas.openxmlformats.org/officeDocument/2006/relationships" r:id="rId4"/>
            </a:graphicData>
          </a:graphic>
        </p:graphicFrame>
        <p:sp>
          <p:nvSpPr>
            <p:cNvPr id="16" name="Rectangle 15"/>
            <p:cNvSpPr/>
            <p:nvPr/>
          </p:nvSpPr>
          <p:spPr>
            <a:xfrm>
              <a:off x="6457925" y="3450929"/>
              <a:ext cx="998991" cy="430887"/>
            </a:xfrm>
            <a:prstGeom prst="rect">
              <a:avLst/>
            </a:prstGeom>
          </p:spPr>
          <p:txBody>
            <a:bodyPr wrap="none">
              <a:spAutoFit/>
            </a:bodyPr>
            <a:lstStyle/>
            <a:p>
              <a:pPr algn="r"/>
              <a:r>
                <a:rPr lang="nb-NO" sz="1100" dirty="0"/>
                <a:t>Mare </a:t>
              </a:r>
              <a:endParaRPr lang="nb-NO" sz="1100" dirty="0" smtClean="0"/>
            </a:p>
            <a:p>
              <a:pPr algn="r"/>
              <a:r>
                <a:rPr lang="nb-NO" sz="1100" dirty="0" smtClean="0"/>
                <a:t>Tranquillitatis </a:t>
              </a:r>
              <a:endParaRPr lang="en-GB" sz="1100" dirty="0"/>
            </a:p>
          </p:txBody>
        </p:sp>
        <p:sp>
          <p:nvSpPr>
            <p:cNvPr id="17" name="Rectangle 16"/>
            <p:cNvSpPr/>
            <p:nvPr/>
          </p:nvSpPr>
          <p:spPr>
            <a:xfrm>
              <a:off x="6545289" y="4222303"/>
              <a:ext cx="824265" cy="430887"/>
            </a:xfrm>
            <a:prstGeom prst="rect">
              <a:avLst/>
            </a:prstGeom>
          </p:spPr>
          <p:txBody>
            <a:bodyPr wrap="none">
              <a:spAutoFit/>
            </a:bodyPr>
            <a:lstStyle/>
            <a:p>
              <a:pPr algn="r"/>
              <a:r>
                <a:rPr lang="nb-NO" sz="1100" dirty="0"/>
                <a:t>Mare </a:t>
              </a:r>
              <a:endParaRPr lang="nb-NO" sz="1100" dirty="0" smtClean="0"/>
            </a:p>
            <a:p>
              <a:pPr algn="r"/>
              <a:r>
                <a:rPr lang="nb-NO" sz="1100" dirty="0" smtClean="0"/>
                <a:t>Serenitatis </a:t>
              </a:r>
              <a:endParaRPr lang="en-GB" sz="1100" dirty="0"/>
            </a:p>
          </p:txBody>
        </p:sp>
      </p:grpSp>
    </p:spTree>
    <p:extLst>
      <p:ext uri="{BB962C8B-B14F-4D97-AF65-F5344CB8AC3E}">
        <p14:creationId xmlns:p14="http://schemas.microsoft.com/office/powerpoint/2010/main" val="30632499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Chromatic Aberration</a:t>
            </a:r>
            <a:endParaRPr lang="en-GB" dirty="0"/>
          </a:p>
        </p:txBody>
      </p:sp>
      <p:sp>
        <p:nvSpPr>
          <p:cNvPr id="3" name="Content Placeholder 2"/>
          <p:cNvSpPr>
            <a:spLocks noGrp="1"/>
          </p:cNvSpPr>
          <p:nvPr>
            <p:ph idx="1"/>
          </p:nvPr>
        </p:nvSpPr>
        <p:spPr/>
        <p:txBody>
          <a:bodyPr/>
          <a:lstStyle/>
          <a:p>
            <a:r>
              <a:rPr lang="en-GB" dirty="0"/>
              <a:t>In a dispersive prism, material dispersion (a wavelength-dependent refractive index) causes different </a:t>
            </a:r>
            <a:r>
              <a:rPr lang="en-GB" dirty="0" err="1"/>
              <a:t>colors</a:t>
            </a:r>
            <a:r>
              <a:rPr lang="en-GB" dirty="0"/>
              <a:t> to refract at different angles, splitting white light into a rainbow.</a:t>
            </a:r>
          </a:p>
          <a:p>
            <a:r>
              <a:rPr lang="en-GB" dirty="0"/>
              <a:t>Lenses might </a:t>
            </a:r>
            <a:r>
              <a:rPr lang="en-GB" dirty="0" err="1"/>
              <a:t>might</a:t>
            </a:r>
            <a:r>
              <a:rPr lang="en-GB" dirty="0"/>
              <a:t> have this </a:t>
            </a:r>
            <a:r>
              <a:rPr lang="en-GB" dirty="0" smtClean="0"/>
              <a:t>problem</a:t>
            </a:r>
          </a:p>
          <a:p>
            <a:r>
              <a:rPr lang="en-GB" dirty="0" smtClean="0">
                <a:effectLst/>
              </a:rPr>
              <a:t>Worse in higher frequencies</a:t>
            </a:r>
          </a:p>
          <a:p>
            <a:pPr marL="0" indent="0">
              <a:buNone/>
            </a:pPr>
            <a:r>
              <a:rPr lang="en-GB" dirty="0">
                <a:solidFill>
                  <a:schemeClr val="tx1">
                    <a:lumMod val="50000"/>
                    <a:lumOff val="50000"/>
                  </a:schemeClr>
                </a:solidFill>
              </a:rPr>
              <a:t>https://en.m.wikipedia.org/wiki/Dispersion_%28optics%29</a:t>
            </a:r>
            <a:endParaRPr lang="en-GB" dirty="0">
              <a:solidFill>
                <a:schemeClr val="tx1">
                  <a:lumMod val="50000"/>
                  <a:lumOff val="50000"/>
                </a:schemeClr>
              </a:solidFill>
              <a:effectLst/>
            </a:endParaRPr>
          </a:p>
        </p:txBody>
      </p:sp>
    </p:spTree>
    <p:extLst>
      <p:ext uri="{BB962C8B-B14F-4D97-AF65-F5344CB8AC3E}">
        <p14:creationId xmlns:p14="http://schemas.microsoft.com/office/powerpoint/2010/main" val="12414410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a:xfrm>
            <a:off x="154709" y="1690688"/>
            <a:ext cx="5636491" cy="5005676"/>
          </a:xfrm>
        </p:spPr>
        <p:txBody>
          <a:bodyPr>
            <a:normAutofit fontScale="55000" lnSpcReduction="20000"/>
          </a:bodyPr>
          <a:lstStyle/>
          <a:p>
            <a:r>
              <a:rPr lang="en-US" dirty="0"/>
              <a:t>Calibrating and errors on a telescope:</a:t>
            </a:r>
            <a:endParaRPr lang="en-GB" dirty="0"/>
          </a:p>
          <a:p>
            <a:r>
              <a:rPr lang="en-US" dirty="0"/>
              <a:t>Remember disclaimer to say we have not calibrated our pictures:</a:t>
            </a:r>
            <a:endParaRPr lang="en-GB" dirty="0"/>
          </a:p>
          <a:p>
            <a:r>
              <a:rPr lang="en-US" dirty="0"/>
              <a:t>(Tom’s pictures and graphs that take into account earth’s atmosphere, as it will effect absorption bands)</a:t>
            </a:r>
            <a:endParaRPr lang="en-GB" dirty="0"/>
          </a:p>
          <a:p>
            <a:r>
              <a:rPr lang="en-US" dirty="0"/>
              <a:t>(Tom’s curves needs to be added as well)</a:t>
            </a:r>
            <a:endParaRPr lang="en-GB" dirty="0"/>
          </a:p>
          <a:p>
            <a:r>
              <a:rPr lang="en-US" dirty="0"/>
              <a:t> </a:t>
            </a:r>
            <a:endParaRPr lang="en-GB" dirty="0"/>
          </a:p>
          <a:p>
            <a:r>
              <a:rPr lang="en-US" dirty="0"/>
              <a:t>Need to calibrate the filters of the telescope against something with a known spectrum. We couldn’t have done this as the filters of the telescope does not work. This is the reason why we are supposed to find spectra on line, but we have not found any. Need to calibrate it to take into account that the filters won’t let thru the exact same amount of intensity as each other and ultimately give us reflectivity.  Won’t need to calculate total intensity hitting the moon (Tom’s formula).</a:t>
            </a:r>
            <a:endParaRPr lang="en-GB" dirty="0"/>
          </a:p>
          <a:p>
            <a:r>
              <a:rPr lang="en-US" dirty="0"/>
              <a:t> </a:t>
            </a:r>
            <a:endParaRPr lang="en-GB" dirty="0"/>
          </a:p>
          <a:p>
            <a:r>
              <a:rPr lang="en-US" dirty="0"/>
              <a:t>Mention Tony’s pictures where dust on the lens can clearly be seen.</a:t>
            </a:r>
            <a:endParaRPr lang="en-GB" dirty="0"/>
          </a:p>
          <a:p>
            <a:r>
              <a:rPr lang="en-US" dirty="0"/>
              <a:t> </a:t>
            </a:r>
            <a:endParaRPr lang="en-GB" dirty="0"/>
          </a:p>
          <a:p>
            <a:r>
              <a:rPr lang="en-US" dirty="0"/>
              <a:t>Optical resolution:</a:t>
            </a:r>
            <a:endParaRPr lang="en-GB" dirty="0"/>
          </a:p>
        </p:txBody>
      </p:sp>
      <p:pic>
        <p:nvPicPr>
          <p:cNvPr id="4" name="Picture 3"/>
          <p:cNvPicPr/>
          <p:nvPr/>
        </p:nvPicPr>
        <p:blipFill>
          <a:blip r:embed="rId2"/>
          <a:stretch>
            <a:fillRect/>
          </a:stretch>
        </p:blipFill>
        <p:spPr>
          <a:xfrm>
            <a:off x="5939906" y="2389808"/>
            <a:ext cx="5943600" cy="3112135"/>
          </a:xfrm>
          <a:prstGeom prst="rect">
            <a:avLst/>
          </a:prstGeom>
        </p:spPr>
      </p:pic>
    </p:spTree>
    <p:extLst>
      <p:ext uri="{BB962C8B-B14F-4D97-AF65-F5344CB8AC3E}">
        <p14:creationId xmlns:p14="http://schemas.microsoft.com/office/powerpoint/2010/main" val="3609333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43058"/>
            <a:ext cx="10515600" cy="2099627"/>
          </a:xfrm>
        </p:spPr>
        <p:txBody>
          <a:bodyPr/>
          <a:lstStyle/>
          <a:p>
            <a:pPr marL="0" indent="0">
              <a:buNone/>
            </a:pPr>
            <a:r>
              <a:rPr lang="en-US" dirty="0" smtClean="0"/>
              <a:t>Vignette</a:t>
            </a:r>
            <a:r>
              <a:rPr lang="en-US" dirty="0"/>
              <a:t>:</a:t>
            </a:r>
            <a:endParaRPr lang="en-GB" dirty="0"/>
          </a:p>
          <a:p>
            <a:pPr marL="0" indent="0">
              <a:buNone/>
            </a:pPr>
            <a:r>
              <a:rPr lang="en-US" dirty="0"/>
              <a:t>See if we can see examples of vignette in Tony’s pictures when putting them tougher like in example:</a:t>
            </a:r>
            <a:endParaRPr lang="en-GB" dirty="0"/>
          </a:p>
          <a:p>
            <a:pPr marL="0" indent="0">
              <a:buNone/>
            </a:pPr>
            <a:r>
              <a:rPr lang="nb-NO" dirty="0"/>
              <a:t>Example:</a:t>
            </a:r>
            <a:endParaRPr lang="en-GB" dirty="0"/>
          </a:p>
        </p:txBody>
      </p:sp>
      <p:grpSp>
        <p:nvGrpSpPr>
          <p:cNvPr id="6" name="Group 5"/>
          <p:cNvGrpSpPr/>
          <p:nvPr/>
        </p:nvGrpSpPr>
        <p:grpSpPr>
          <a:xfrm>
            <a:off x="333900" y="2618263"/>
            <a:ext cx="5943600" cy="3793173"/>
            <a:chOff x="3124200" y="2518727"/>
            <a:chExt cx="5943600" cy="3793173"/>
          </a:xfrm>
        </p:grpSpPr>
        <p:pic>
          <p:nvPicPr>
            <p:cNvPr id="4" name="Picture 3"/>
            <p:cNvPicPr/>
            <p:nvPr/>
          </p:nvPicPr>
          <p:blipFill>
            <a:blip r:embed="rId2"/>
            <a:stretch>
              <a:fillRect/>
            </a:stretch>
          </p:blipFill>
          <p:spPr>
            <a:xfrm>
              <a:off x="3124200" y="2518727"/>
              <a:ext cx="5943600" cy="1820545"/>
            </a:xfrm>
            <a:prstGeom prst="rect">
              <a:avLst/>
            </a:prstGeom>
          </p:spPr>
        </p:pic>
        <p:pic>
          <p:nvPicPr>
            <p:cNvPr id="5" name="Picture 4"/>
            <p:cNvPicPr/>
            <p:nvPr/>
          </p:nvPicPr>
          <p:blipFill>
            <a:blip r:embed="rId3"/>
            <a:stretch>
              <a:fillRect/>
            </a:stretch>
          </p:blipFill>
          <p:spPr>
            <a:xfrm>
              <a:off x="3124200" y="4514850"/>
              <a:ext cx="5943600" cy="1797050"/>
            </a:xfrm>
            <a:prstGeom prst="rect">
              <a:avLst/>
            </a:prstGeom>
          </p:spPr>
        </p:pic>
      </p:grpSp>
      <p:pic>
        <p:nvPicPr>
          <p:cNvPr id="7" name="Picture 6"/>
          <p:cNvPicPr/>
          <p:nvPr/>
        </p:nvPicPr>
        <p:blipFill>
          <a:blip r:embed="rId4"/>
          <a:stretch>
            <a:fillRect/>
          </a:stretch>
        </p:blipFill>
        <p:spPr>
          <a:xfrm>
            <a:off x="6705772" y="2349658"/>
            <a:ext cx="5115386" cy="4178300"/>
          </a:xfrm>
          <a:prstGeom prst="rect">
            <a:avLst/>
          </a:prstGeom>
        </p:spPr>
      </p:pic>
    </p:spTree>
    <p:extLst>
      <p:ext uri="{BB962C8B-B14F-4D97-AF65-F5344CB8AC3E}">
        <p14:creationId xmlns:p14="http://schemas.microsoft.com/office/powerpoint/2010/main" val="40210581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300295" y="96849"/>
            <a:ext cx="6418836" cy="809138"/>
          </a:xfrm>
        </p:spPr>
        <p:txBody>
          <a:bodyPr>
            <a:normAutofit/>
          </a:bodyPr>
          <a:lstStyle/>
          <a:p>
            <a:r>
              <a:rPr lang="en-GB" sz="2400" dirty="0" smtClean="0">
                <a:solidFill>
                  <a:schemeClr val="bg1"/>
                </a:solidFill>
              </a:rPr>
              <a:t>Taking our own images</a:t>
            </a:r>
            <a:endParaRPr lang="en-GB" sz="2400" dirty="0">
              <a:solidFill>
                <a:schemeClr val="bg1"/>
              </a:solidFill>
            </a:endParaRPr>
          </a:p>
        </p:txBody>
      </p:sp>
      <p:grpSp>
        <p:nvGrpSpPr>
          <p:cNvPr id="16" name="Group 15"/>
          <p:cNvGrpSpPr/>
          <p:nvPr/>
        </p:nvGrpSpPr>
        <p:grpSpPr>
          <a:xfrm>
            <a:off x="490932" y="806010"/>
            <a:ext cx="5043967" cy="5654410"/>
            <a:chOff x="5208799" y="-511599"/>
            <a:chExt cx="6066343" cy="7009548"/>
          </a:xfrm>
        </p:grpSpPr>
        <p:pic>
          <p:nvPicPr>
            <p:cNvPr id="14" name="Picture 13"/>
            <p:cNvPicPr>
              <a:picLocks noChangeAspect="1"/>
            </p:cNvPicPr>
            <p:nvPr/>
          </p:nvPicPr>
          <p:blipFill rotWithShape="1">
            <a:blip r:embed="rId2"/>
            <a:srcRect l="9233" t="-2514" r="13004" b="6374"/>
            <a:stretch/>
          </p:blipFill>
          <p:spPr>
            <a:xfrm>
              <a:off x="6349853" y="-511599"/>
              <a:ext cx="4391701" cy="3054127"/>
            </a:xfrm>
            <a:prstGeom prst="rect">
              <a:avLst/>
            </a:prstGeom>
          </p:spPr>
        </p:pic>
        <p:grpSp>
          <p:nvGrpSpPr>
            <p:cNvPr id="13" name="Group 12"/>
            <p:cNvGrpSpPr/>
            <p:nvPr/>
          </p:nvGrpSpPr>
          <p:grpSpPr>
            <a:xfrm>
              <a:off x="5208799" y="673768"/>
              <a:ext cx="6066343" cy="5824181"/>
              <a:chOff x="1996366" y="-707766"/>
              <a:chExt cx="7965781" cy="7819326"/>
            </a:xfrm>
          </p:grpSpPr>
          <p:pic>
            <p:nvPicPr>
              <p:cNvPr id="7" name="Picture 6"/>
              <p:cNvPicPr>
                <a:picLocks noChangeAspect="1"/>
              </p:cNvPicPr>
              <p:nvPr/>
            </p:nvPicPr>
            <p:blipFill rotWithShape="1">
              <a:blip r:embed="rId3"/>
              <a:srcRect l="5909" t="-177" r="10584" b="6764"/>
              <a:stretch/>
            </p:blipFill>
            <p:spPr>
              <a:xfrm>
                <a:off x="3669661" y="-707766"/>
                <a:ext cx="6292486" cy="3959299"/>
              </a:xfrm>
              <a:prstGeom prst="rect">
                <a:avLst/>
              </a:prstGeom>
            </p:spPr>
          </p:pic>
          <p:grpSp>
            <p:nvGrpSpPr>
              <p:cNvPr id="6" name="Group 5"/>
              <p:cNvGrpSpPr/>
              <p:nvPr/>
            </p:nvGrpSpPr>
            <p:grpSpPr>
              <a:xfrm>
                <a:off x="1996366" y="2411180"/>
                <a:ext cx="6678402" cy="4700380"/>
                <a:chOff x="396768" y="-207010"/>
                <a:chExt cx="9304761" cy="6733015"/>
              </a:xfrm>
            </p:grpSpPr>
            <p:pic>
              <p:nvPicPr>
                <p:cNvPr id="4" name="Picture 3"/>
                <p:cNvPicPr>
                  <a:picLocks noChangeAspect="1"/>
                </p:cNvPicPr>
                <p:nvPr/>
              </p:nvPicPr>
              <p:blipFill rotWithShape="1">
                <a:blip r:embed="rId4"/>
                <a:srcRect l="12789" r="13289" b="6638"/>
                <a:stretch/>
              </p:blipFill>
              <p:spPr>
                <a:xfrm>
                  <a:off x="396768" y="1476583"/>
                  <a:ext cx="7107300" cy="5049422"/>
                </a:xfrm>
                <a:prstGeom prst="rect">
                  <a:avLst/>
                </a:prstGeom>
              </p:spPr>
            </p:pic>
            <p:pic>
              <p:nvPicPr>
                <p:cNvPr id="5" name="Picture 4"/>
                <p:cNvPicPr>
                  <a:picLocks noChangeAspect="1"/>
                </p:cNvPicPr>
                <p:nvPr/>
              </p:nvPicPr>
              <p:blipFill rotWithShape="1">
                <a:blip r:embed="rId5"/>
                <a:srcRect l="12699" t="-405" r="13095" b="7002"/>
                <a:stretch/>
              </p:blipFill>
              <p:spPr>
                <a:xfrm>
                  <a:off x="2429744" y="-207010"/>
                  <a:ext cx="7271785" cy="5148580"/>
                </a:xfrm>
                <a:prstGeom prst="rect">
                  <a:avLst/>
                </a:prstGeom>
              </p:spPr>
            </p:pic>
          </p:grpSp>
        </p:grpSp>
      </p:grpSp>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36455" y="845741"/>
            <a:ext cx="4878456" cy="5580953"/>
          </a:xfrm>
          <a:prstGeom prst="rect">
            <a:avLst/>
          </a:prstGeom>
        </p:spPr>
      </p:pic>
    </p:spTree>
    <p:extLst>
      <p:ext uri="{BB962C8B-B14F-4D97-AF65-F5344CB8AC3E}">
        <p14:creationId xmlns:p14="http://schemas.microsoft.com/office/powerpoint/2010/main" val="49986592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75000"/>
              </a:schemeClr>
            </a:gs>
            <a:gs pos="54000">
              <a:schemeClr val="accent1">
                <a:lumMod val="60000"/>
                <a:lumOff val="40000"/>
              </a:schemeClr>
            </a:gs>
            <a:gs pos="83000">
              <a:schemeClr val="accent1">
                <a:lumMod val="40000"/>
                <a:lumOff val="60000"/>
              </a:schemeClr>
            </a:gs>
            <a:gs pos="100000">
              <a:schemeClr val="accent1">
                <a:lumMod val="60000"/>
                <a:lumOff val="40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dirty="0"/>
          </a:p>
        </p:txBody>
      </p:sp>
      <p:sp>
        <p:nvSpPr>
          <p:cNvPr id="3" name="Content Placeholder 2"/>
          <p:cNvSpPr>
            <a:spLocks noGrp="1"/>
          </p:cNvSpPr>
          <p:nvPr>
            <p:ph idx="1"/>
          </p:nvPr>
        </p:nvSpPr>
        <p:spPr/>
        <p:txBody>
          <a:bodyPr>
            <a:noAutofit/>
          </a:bodyPr>
          <a:lstStyle/>
          <a:p>
            <a:r>
              <a:rPr lang="en-GB" sz="1200" dirty="0" smtClean="0"/>
              <a:t>Goals: the </a:t>
            </a:r>
            <a:r>
              <a:rPr lang="en-GB" sz="1200" dirty="0"/>
              <a:t>following steps (</a:t>
            </a:r>
            <a:r>
              <a:rPr lang="en-GB" sz="1200" dirty="0" smtClean="0"/>
              <a:t>1-5) </a:t>
            </a:r>
            <a:r>
              <a:rPr lang="en-GB" sz="1200" dirty="0"/>
              <a:t>are </a:t>
            </a:r>
            <a:r>
              <a:rPr lang="en-GB" sz="1200" dirty="0" smtClean="0"/>
              <a:t>mandatory in </a:t>
            </a:r>
            <a:r>
              <a:rPr lang="en-GB" sz="1200" dirty="0"/>
              <a:t>order to complete the </a:t>
            </a:r>
            <a:r>
              <a:rPr lang="en-GB" sz="1200" dirty="0" smtClean="0"/>
              <a:t>project, however </a:t>
            </a:r>
            <a:r>
              <a:rPr lang="en-GB" sz="1200" dirty="0"/>
              <a:t>you may </a:t>
            </a:r>
            <a:r>
              <a:rPr lang="en-GB" sz="1200" dirty="0" smtClean="0"/>
              <a:t>boost marks</a:t>
            </a:r>
            <a:r>
              <a:rPr lang="en-GB" sz="1200" dirty="0"/>
              <a:t>, either as a group, or as </a:t>
            </a:r>
            <a:r>
              <a:rPr lang="en-GB" sz="1200" dirty="0" smtClean="0"/>
              <a:t>an individual, with optional goals </a:t>
            </a:r>
            <a:r>
              <a:rPr lang="en-GB" sz="1200" dirty="0"/>
              <a:t>(</a:t>
            </a:r>
            <a:r>
              <a:rPr lang="en-GB" sz="1200" dirty="0" smtClean="0"/>
              <a:t>5-8). </a:t>
            </a:r>
          </a:p>
          <a:p>
            <a:r>
              <a:rPr lang="en-GB" sz="1200" dirty="0" smtClean="0"/>
              <a:t>(1)Demonstrate </a:t>
            </a:r>
            <a:r>
              <a:rPr lang="en-GB" sz="1200" dirty="0"/>
              <a:t>acquiring </a:t>
            </a:r>
            <a:r>
              <a:rPr lang="en-GB" sz="1200" dirty="0" smtClean="0"/>
              <a:t>calibrated </a:t>
            </a:r>
            <a:r>
              <a:rPr lang="en-GB" sz="1200" dirty="0"/>
              <a:t>test spectra of different materials </a:t>
            </a:r>
            <a:r>
              <a:rPr lang="en-GB" sz="1200" dirty="0" smtClean="0"/>
              <a:t>.</a:t>
            </a:r>
            <a:r>
              <a:rPr lang="en-GB" sz="1200" dirty="0"/>
              <a:t>g. tarmac, </a:t>
            </a:r>
            <a:r>
              <a:rPr lang="en-GB" sz="1200" dirty="0" smtClean="0"/>
              <a:t>concrete</a:t>
            </a:r>
            <a:r>
              <a:rPr lang="en-GB" sz="1200" dirty="0"/>
              <a:t>, rock </a:t>
            </a:r>
            <a:r>
              <a:rPr lang="en-GB" sz="1200" dirty="0" smtClean="0"/>
              <a:t>samples, vegetation, using </a:t>
            </a:r>
            <a:r>
              <a:rPr lang="en-GB" sz="1200" dirty="0"/>
              <a:t>a hand held </a:t>
            </a:r>
            <a:r>
              <a:rPr lang="en-GB" sz="1200" dirty="0" smtClean="0"/>
              <a:t>spectrometer. </a:t>
            </a:r>
          </a:p>
          <a:p>
            <a:r>
              <a:rPr lang="en-GB" sz="1200" dirty="0" smtClean="0"/>
              <a:t>(2)Use </a:t>
            </a:r>
            <a:r>
              <a:rPr lang="en-GB" sz="1200" dirty="0"/>
              <a:t>N </a:t>
            </a:r>
            <a:r>
              <a:rPr lang="en-GB" sz="1200" dirty="0" smtClean="0"/>
              <a:t>(</a:t>
            </a:r>
            <a:r>
              <a:rPr lang="en-GB" sz="1200" dirty="0"/>
              <a:t>e.g. 20) </a:t>
            </a:r>
            <a:r>
              <a:rPr lang="en-GB" sz="1200" dirty="0" smtClean="0"/>
              <a:t>identifiable reference </a:t>
            </a:r>
            <a:r>
              <a:rPr lang="en-GB" sz="1200" dirty="0"/>
              <a:t>areas of the Moon </a:t>
            </a:r>
            <a:r>
              <a:rPr lang="en-GB" sz="1200" dirty="0" smtClean="0"/>
              <a:t>(</a:t>
            </a:r>
            <a:r>
              <a:rPr lang="en-GB" sz="1200" dirty="0"/>
              <a:t>highland and/or </a:t>
            </a:r>
            <a:r>
              <a:rPr lang="en-GB" sz="1200" dirty="0" smtClean="0"/>
              <a:t>mare</a:t>
            </a:r>
            <a:r>
              <a:rPr lang="en-GB" sz="1200" dirty="0"/>
              <a:t>) to calibrate measured </a:t>
            </a:r>
            <a:r>
              <a:rPr lang="en-GB" sz="1200" dirty="0" smtClean="0"/>
              <a:t>brightness </a:t>
            </a:r>
            <a:r>
              <a:rPr lang="en-GB" sz="1200" dirty="0"/>
              <a:t>values in the CCD camera </a:t>
            </a:r>
            <a:r>
              <a:rPr lang="en-GB" sz="1200" dirty="0" err="1" smtClean="0"/>
              <a:t>wrt</a:t>
            </a:r>
            <a:r>
              <a:rPr lang="en-GB" sz="1200" dirty="0" smtClean="0"/>
              <a:t> a </a:t>
            </a:r>
            <a:r>
              <a:rPr lang="en-GB" sz="1200" dirty="0"/>
              <a:t>standard lunar </a:t>
            </a:r>
            <a:r>
              <a:rPr lang="en-GB" sz="1200" dirty="0" err="1" smtClean="0"/>
              <a:t>pectrum</a:t>
            </a:r>
            <a:r>
              <a:rPr lang="en-GB" sz="1200" dirty="0" smtClean="0"/>
              <a:t>(find </a:t>
            </a:r>
            <a:r>
              <a:rPr lang="en-GB" sz="1200" dirty="0"/>
              <a:t>this </a:t>
            </a:r>
            <a:r>
              <a:rPr lang="en-GB" sz="1200" dirty="0" smtClean="0"/>
              <a:t>on-line). </a:t>
            </a:r>
          </a:p>
          <a:p>
            <a:r>
              <a:rPr lang="en-GB" sz="1200" dirty="0" smtClean="0"/>
              <a:t>(3)select </a:t>
            </a:r>
            <a:r>
              <a:rPr lang="en-GB" sz="1200" dirty="0"/>
              <a:t>and measure some target areas that you want to measure the spectrum of </a:t>
            </a:r>
            <a:r>
              <a:rPr lang="en-GB" sz="1200" dirty="0" err="1"/>
              <a:t>wrt</a:t>
            </a:r>
            <a:r>
              <a:rPr lang="en-GB" sz="1200" dirty="0"/>
              <a:t> the </a:t>
            </a:r>
            <a:r>
              <a:rPr lang="en-GB" sz="1200" dirty="0" smtClean="0"/>
              <a:t>previously </a:t>
            </a:r>
            <a:r>
              <a:rPr lang="en-GB" sz="1200" dirty="0"/>
              <a:t>derived </a:t>
            </a:r>
            <a:r>
              <a:rPr lang="en-GB" sz="1200" dirty="0" smtClean="0"/>
              <a:t>standard </a:t>
            </a:r>
            <a:r>
              <a:rPr lang="en-GB" sz="1200" dirty="0"/>
              <a:t>lunar spectra. </a:t>
            </a:r>
            <a:endParaRPr lang="en-GB" sz="1200" dirty="0" smtClean="0"/>
          </a:p>
          <a:p>
            <a:r>
              <a:rPr lang="en-GB" sz="1200" dirty="0" smtClean="0"/>
              <a:t>(4)Analyse </a:t>
            </a:r>
            <a:r>
              <a:rPr lang="en-GB" sz="1200" dirty="0"/>
              <a:t>the spectra from (3) to </a:t>
            </a:r>
            <a:r>
              <a:rPr lang="en-GB" sz="1200" dirty="0" smtClean="0"/>
              <a:t>determine –can you </a:t>
            </a:r>
            <a:r>
              <a:rPr lang="en-GB" sz="1200" dirty="0"/>
              <a:t>see any mineral absorption </a:t>
            </a:r>
            <a:r>
              <a:rPr lang="en-GB" sz="1200" dirty="0" smtClean="0"/>
              <a:t>ands –what </a:t>
            </a:r>
            <a:r>
              <a:rPr lang="en-GB" sz="1200" dirty="0"/>
              <a:t>might these </a:t>
            </a:r>
            <a:r>
              <a:rPr lang="en-GB" sz="1200" dirty="0" smtClean="0"/>
              <a:t>be? What is/are the </a:t>
            </a:r>
            <a:r>
              <a:rPr lang="en-GB" sz="1200" dirty="0"/>
              <a:t>most colourful </a:t>
            </a:r>
            <a:r>
              <a:rPr lang="en-GB" sz="1200" dirty="0" smtClean="0"/>
              <a:t>area(s)f </a:t>
            </a:r>
            <a:r>
              <a:rPr lang="en-GB" sz="1200" dirty="0"/>
              <a:t>the Moon? </a:t>
            </a:r>
            <a:endParaRPr lang="en-GB" sz="1200" dirty="0" smtClean="0"/>
          </a:p>
          <a:p>
            <a:r>
              <a:rPr lang="en-GB" sz="1200" dirty="0" smtClean="0"/>
              <a:t>(5)How </a:t>
            </a:r>
            <a:r>
              <a:rPr lang="en-GB" sz="1200" dirty="0"/>
              <a:t>accurately can you measure absorption bands in the spectra of </a:t>
            </a:r>
            <a:r>
              <a:rPr lang="en-GB" sz="1200" dirty="0" smtClean="0"/>
              <a:t>lunar </a:t>
            </a:r>
            <a:r>
              <a:rPr lang="en-GB" sz="1200" dirty="0"/>
              <a:t>surface features you are </a:t>
            </a:r>
            <a:r>
              <a:rPr lang="en-GB" sz="1200" dirty="0" smtClean="0"/>
              <a:t>studying(use </a:t>
            </a:r>
            <a:r>
              <a:rPr lang="en-GB" sz="1200" dirty="0"/>
              <a:t>propagation of errors</a:t>
            </a:r>
            <a:r>
              <a:rPr lang="en-GB" sz="1200" dirty="0" smtClean="0"/>
              <a:t>)? </a:t>
            </a:r>
          </a:p>
          <a:p>
            <a:r>
              <a:rPr lang="en-GB" sz="1200" dirty="0" smtClean="0"/>
              <a:t>(6)Investigate </a:t>
            </a:r>
            <a:r>
              <a:rPr lang="en-GB" sz="1200" dirty="0"/>
              <a:t>whether </a:t>
            </a:r>
            <a:r>
              <a:rPr lang="en-GB" sz="1200" dirty="0" smtClean="0"/>
              <a:t>the telescope </a:t>
            </a:r>
            <a:r>
              <a:rPr lang="en-GB" sz="1200" dirty="0"/>
              <a:t>optics suffer from </a:t>
            </a:r>
            <a:r>
              <a:rPr lang="en-GB" sz="1200" dirty="0" err="1" smtClean="0"/>
              <a:t>vignetting</a:t>
            </a:r>
            <a:r>
              <a:rPr lang="en-GB" sz="1200" dirty="0" smtClean="0"/>
              <a:t>, or </a:t>
            </a:r>
            <a:r>
              <a:rPr lang="en-GB" sz="1200" dirty="0"/>
              <a:t>other </a:t>
            </a:r>
            <a:r>
              <a:rPr lang="en-GB" sz="1200" dirty="0" smtClean="0"/>
              <a:t>non-linear </a:t>
            </a:r>
            <a:r>
              <a:rPr lang="en-GB" sz="1200" dirty="0"/>
              <a:t>sensitivity </a:t>
            </a:r>
            <a:r>
              <a:rPr lang="en-GB" sz="1200" dirty="0" smtClean="0"/>
              <a:t>effects, across the image</a:t>
            </a:r>
            <a:r>
              <a:rPr lang="en-GB" sz="1200" dirty="0"/>
              <a:t>. </a:t>
            </a:r>
            <a:r>
              <a:rPr lang="en-GB" sz="1200" dirty="0" smtClean="0"/>
              <a:t>Can </a:t>
            </a:r>
            <a:r>
              <a:rPr lang="en-GB" sz="1200" dirty="0"/>
              <a:t>you calibrate out/mitigate this effect if present? </a:t>
            </a:r>
            <a:endParaRPr lang="en-GB" sz="1200" dirty="0" smtClean="0"/>
          </a:p>
          <a:p>
            <a:r>
              <a:rPr lang="en-GB" sz="1200" dirty="0" smtClean="0"/>
              <a:t>(7)Experiment </a:t>
            </a:r>
            <a:r>
              <a:rPr lang="en-GB" sz="1200" dirty="0"/>
              <a:t>with producing </a:t>
            </a:r>
            <a:r>
              <a:rPr lang="en-GB" sz="1200" dirty="0" smtClean="0"/>
              <a:t>meaningful co-registered </a:t>
            </a:r>
            <a:r>
              <a:rPr lang="en-GB" sz="1200" dirty="0"/>
              <a:t>colour ratio images of the lunar surface </a:t>
            </a:r>
            <a:r>
              <a:rPr lang="en-GB" sz="1200" dirty="0" smtClean="0"/>
              <a:t>o </a:t>
            </a:r>
            <a:r>
              <a:rPr lang="en-GB" sz="1200" dirty="0"/>
              <a:t>highlight </a:t>
            </a:r>
            <a:r>
              <a:rPr lang="en-GB" sz="1200" dirty="0" smtClean="0"/>
              <a:t>surface composition </a:t>
            </a:r>
            <a:r>
              <a:rPr lang="en-GB" sz="1200" dirty="0"/>
              <a:t>differences. </a:t>
            </a:r>
            <a:endParaRPr lang="en-GB" sz="1200" dirty="0" smtClean="0"/>
          </a:p>
          <a:p>
            <a:r>
              <a:rPr lang="en-GB" sz="1200" dirty="0" smtClean="0"/>
              <a:t>(8)Repeat </a:t>
            </a:r>
            <a:r>
              <a:rPr lang="en-GB" sz="1200" dirty="0"/>
              <a:t>your spectra measurements at other </a:t>
            </a:r>
            <a:r>
              <a:rPr lang="en-GB" sz="1200" dirty="0" smtClean="0"/>
              <a:t>lunar phases </a:t>
            </a:r>
            <a:r>
              <a:rPr lang="en-GB" sz="1200" dirty="0"/>
              <a:t>to see if </a:t>
            </a:r>
            <a:r>
              <a:rPr lang="en-GB" sz="1200" dirty="0" smtClean="0"/>
              <a:t>the </a:t>
            </a:r>
            <a:r>
              <a:rPr lang="en-GB" sz="1200" dirty="0"/>
              <a:t>surface changes colour at different </a:t>
            </a:r>
            <a:r>
              <a:rPr lang="en-GB" sz="1200" dirty="0" smtClean="0"/>
              <a:t>illumination </a:t>
            </a:r>
            <a:r>
              <a:rPr lang="en-GB" sz="1200" dirty="0"/>
              <a:t>and viewing angles?</a:t>
            </a:r>
          </a:p>
          <a:p>
            <a:endParaRPr lang="en-GB" sz="800" dirty="0"/>
          </a:p>
        </p:txBody>
      </p:sp>
    </p:spTree>
    <p:extLst>
      <p:ext uri="{BB962C8B-B14F-4D97-AF65-F5344CB8AC3E}">
        <p14:creationId xmlns:p14="http://schemas.microsoft.com/office/powerpoint/2010/main" val="157422741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75000"/>
              </a:schemeClr>
            </a:gs>
            <a:gs pos="54000">
              <a:schemeClr val="accent1">
                <a:lumMod val="60000"/>
                <a:lumOff val="40000"/>
              </a:schemeClr>
            </a:gs>
            <a:gs pos="83000">
              <a:schemeClr val="accent1">
                <a:lumMod val="40000"/>
                <a:lumOff val="60000"/>
              </a:schemeClr>
            </a:gs>
            <a:gs pos="100000">
              <a:schemeClr val="accent1">
                <a:lumMod val="60000"/>
                <a:lumOff val="40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Spectra of objects with handheld spectrometer</a:t>
            </a:r>
            <a:endParaRPr lang="en-GB" dirty="0"/>
          </a:p>
        </p:txBody>
      </p:sp>
      <p:graphicFrame>
        <p:nvGraphicFramePr>
          <p:cNvPr id="4" name="Chart 3"/>
          <p:cNvGraphicFramePr>
            <a:graphicFrameLocks/>
          </p:cNvGraphicFramePr>
          <p:nvPr>
            <p:extLst>
              <p:ext uri="{D42A27DB-BD31-4B8C-83A1-F6EECF244321}">
                <p14:modId xmlns:p14="http://schemas.microsoft.com/office/powerpoint/2010/main" val="1317737821"/>
              </p:ext>
            </p:extLst>
          </p:nvPr>
        </p:nvGraphicFramePr>
        <p:xfrm>
          <a:off x="284389" y="1590539"/>
          <a:ext cx="10426032" cy="5267461"/>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1960925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75000"/>
              </a:schemeClr>
            </a:gs>
            <a:gs pos="54000">
              <a:schemeClr val="accent1">
                <a:lumMod val="60000"/>
                <a:lumOff val="40000"/>
              </a:schemeClr>
            </a:gs>
            <a:gs pos="83000">
              <a:schemeClr val="accent1">
                <a:lumMod val="40000"/>
                <a:lumOff val="60000"/>
              </a:schemeClr>
            </a:gs>
            <a:gs pos="100000">
              <a:schemeClr val="accent1">
                <a:lumMod val="60000"/>
                <a:lumOff val="40000"/>
              </a:schemeClr>
            </a:gs>
          </a:gsLst>
          <a:lin ang="5400000" scaled="1"/>
        </a:gradFill>
        <a:effectLst/>
      </p:bgPr>
    </p:bg>
    <p:spTree>
      <p:nvGrpSpPr>
        <p:cNvPr id="1" name=""/>
        <p:cNvGrpSpPr/>
        <p:nvPr/>
      </p:nvGrpSpPr>
      <p:grpSpPr>
        <a:xfrm>
          <a:off x="0" y="0"/>
          <a:ext cx="0" cy="0"/>
          <a:chOff x="0" y="0"/>
          <a:chExt cx="0" cy="0"/>
        </a:xfrm>
      </p:grpSpPr>
      <p:sp>
        <p:nvSpPr>
          <p:cNvPr id="5" name="Rectangle 4"/>
          <p:cNvSpPr/>
          <p:nvPr/>
        </p:nvSpPr>
        <p:spPr>
          <a:xfrm>
            <a:off x="7339913" y="3006811"/>
            <a:ext cx="3748217" cy="790832"/>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Rectangle 3"/>
          <p:cNvSpPr/>
          <p:nvPr/>
        </p:nvSpPr>
        <p:spPr>
          <a:xfrm>
            <a:off x="838201" y="3385751"/>
            <a:ext cx="10249930" cy="823784"/>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title"/>
          </p:nvPr>
        </p:nvSpPr>
        <p:spPr/>
        <p:txBody>
          <a:bodyPr/>
          <a:lstStyle/>
          <a:p>
            <a:r>
              <a:rPr lang="en-GB" dirty="0" smtClean="0"/>
              <a:t>Calibrating the Spectrometer</a:t>
            </a:r>
            <a:endParaRPr lang="en-GB" dirty="0"/>
          </a:p>
        </p:txBody>
      </p:sp>
      <p:sp>
        <p:nvSpPr>
          <p:cNvPr id="3" name="Content Placeholder 2"/>
          <p:cNvSpPr>
            <a:spLocks noGrp="1"/>
          </p:cNvSpPr>
          <p:nvPr>
            <p:ph idx="1"/>
          </p:nvPr>
        </p:nvSpPr>
        <p:spPr>
          <a:xfrm>
            <a:off x="838200" y="1817388"/>
            <a:ext cx="10515600" cy="4351338"/>
          </a:xfrm>
        </p:spPr>
        <p:txBody>
          <a:bodyPr/>
          <a:lstStyle/>
          <a:p>
            <a:pPr marL="0" indent="0">
              <a:buNone/>
            </a:pPr>
            <a:r>
              <a:rPr lang="en-GB" dirty="0" smtClean="0"/>
              <a:t>“Before </a:t>
            </a:r>
            <a:r>
              <a:rPr lang="en-GB" dirty="0"/>
              <a:t>analysing a sample it is frequently necessary to check the calibration of the spectrometer that is being used. This is performed by analysing known samples and measuring the error between the empirical and known values for the samples. A skew, or bias, can be introduced into the data handling routines of the data analysis equipment of the spectrometer to </a:t>
            </a:r>
            <a:r>
              <a:rPr lang="en-GB" dirty="0" smtClean="0"/>
              <a:t>compensate </a:t>
            </a:r>
            <a:r>
              <a:rPr lang="en-GB" dirty="0"/>
              <a:t>for these differences</a:t>
            </a:r>
            <a:r>
              <a:rPr lang="en-GB" dirty="0" smtClean="0"/>
              <a:t>.”</a:t>
            </a:r>
          </a:p>
          <a:p>
            <a:pPr marL="0" indent="0">
              <a:buNone/>
            </a:pPr>
            <a:r>
              <a:rPr lang="en-GB" dirty="0">
                <a:solidFill>
                  <a:schemeClr val="tx1">
                    <a:lumMod val="50000"/>
                    <a:lumOff val="50000"/>
                  </a:schemeClr>
                </a:solidFill>
              </a:rPr>
              <a:t>Davies, Anthony MC, and Harald A. Martens. "Method and apparatus for calibrating a spectrometer." U.S. Patent No. 5,321,970. 21 Jun. 1994.</a:t>
            </a:r>
          </a:p>
          <a:p>
            <a:endParaRPr lang="en-GB" dirty="0"/>
          </a:p>
        </p:txBody>
      </p:sp>
      <p:sp>
        <p:nvSpPr>
          <p:cNvPr id="6" name="Rectangle 5"/>
          <p:cNvSpPr/>
          <p:nvPr/>
        </p:nvSpPr>
        <p:spPr>
          <a:xfrm>
            <a:off x="7339912" y="3352800"/>
            <a:ext cx="3739981" cy="49428"/>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75906060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60000"/>
                <a:lumOff val="40000"/>
              </a:schemeClr>
            </a:gs>
            <a:gs pos="58000">
              <a:schemeClr val="accent1">
                <a:lumMod val="60000"/>
                <a:lumOff val="40000"/>
              </a:schemeClr>
            </a:gs>
            <a:gs pos="100000">
              <a:schemeClr val="accent1">
                <a:lumMod val="75000"/>
                <a:alpha val="86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Comparing to Known spectra</a:t>
            </a:r>
            <a:endParaRPr lang="en-GB" dirty="0"/>
          </a:p>
        </p:txBody>
      </p:sp>
      <p:grpSp>
        <p:nvGrpSpPr>
          <p:cNvPr id="10" name="Group 9"/>
          <p:cNvGrpSpPr/>
          <p:nvPr/>
        </p:nvGrpSpPr>
        <p:grpSpPr>
          <a:xfrm>
            <a:off x="7448852" y="1690688"/>
            <a:ext cx="4299011" cy="4589845"/>
            <a:chOff x="7614315" y="2269939"/>
            <a:chExt cx="4299011" cy="4589845"/>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14315" y="2269939"/>
              <a:ext cx="3739485" cy="3830415"/>
            </a:xfrm>
            <a:prstGeom prst="rect">
              <a:avLst/>
            </a:prstGeom>
          </p:spPr>
        </p:pic>
        <p:sp>
          <p:nvSpPr>
            <p:cNvPr id="6" name="Rectangle 5"/>
            <p:cNvSpPr/>
            <p:nvPr/>
          </p:nvSpPr>
          <p:spPr>
            <a:xfrm>
              <a:off x="9405257" y="4319451"/>
              <a:ext cx="1846217" cy="125403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p:cNvSpPr txBox="1"/>
            <p:nvPr/>
          </p:nvSpPr>
          <p:spPr>
            <a:xfrm>
              <a:off x="7907383" y="6074954"/>
              <a:ext cx="4005943" cy="784830"/>
            </a:xfrm>
            <a:prstGeom prst="rect">
              <a:avLst/>
            </a:prstGeom>
            <a:noFill/>
          </p:spPr>
          <p:txBody>
            <a:bodyPr wrap="square" rtlCol="0">
              <a:spAutoFit/>
            </a:bodyPr>
            <a:lstStyle/>
            <a:p>
              <a:r>
                <a:rPr lang="en-GB" sz="900" dirty="0">
                  <a:solidFill>
                    <a:schemeClr val="tx1">
                      <a:lumMod val="50000"/>
                      <a:lumOff val="50000"/>
                    </a:schemeClr>
                  </a:solidFill>
                </a:rPr>
                <a:t>Figure 1: Mean reflectance spectra of brown leaf litter (n = 20) and... - Scientific Figure on </a:t>
              </a:r>
              <a:r>
                <a:rPr lang="en-GB" sz="900" dirty="0" err="1">
                  <a:solidFill>
                    <a:schemeClr val="tx1">
                      <a:lumMod val="50000"/>
                      <a:lumOff val="50000"/>
                    </a:schemeClr>
                  </a:solidFill>
                </a:rPr>
                <a:t>ResearchGate</a:t>
              </a:r>
              <a:r>
                <a:rPr lang="en-GB" sz="900" dirty="0">
                  <a:solidFill>
                    <a:schemeClr val="tx1">
                      <a:lumMod val="50000"/>
                      <a:lumOff val="50000"/>
                    </a:schemeClr>
                  </a:solidFill>
                </a:rPr>
                <a:t>. Available from: https://www.researchgate.net/figure/276212092_fig6_Figure-1-Mean-reflectance-spectra-of-brown-leaf-litter-n-20-and-green-foliage-n [accessed Feb 19, 2016]</a:t>
              </a:r>
            </a:p>
          </p:txBody>
        </p:sp>
      </p:grpSp>
      <p:grpSp>
        <p:nvGrpSpPr>
          <p:cNvPr id="3" name="Group 2"/>
          <p:cNvGrpSpPr/>
          <p:nvPr/>
        </p:nvGrpSpPr>
        <p:grpSpPr>
          <a:xfrm>
            <a:off x="239632" y="1552163"/>
            <a:ext cx="7106894" cy="3968940"/>
            <a:chOff x="3214971" y="1690688"/>
            <a:chExt cx="7106894" cy="3968940"/>
          </a:xfrm>
        </p:grpSpPr>
        <p:graphicFrame>
          <p:nvGraphicFramePr>
            <p:cNvPr id="11" name="Chart 10"/>
            <p:cNvGraphicFramePr>
              <a:graphicFrameLocks/>
            </p:cNvGraphicFramePr>
            <p:nvPr>
              <p:extLst>
                <p:ext uri="{D42A27DB-BD31-4B8C-83A1-F6EECF244321}">
                  <p14:modId xmlns:p14="http://schemas.microsoft.com/office/powerpoint/2010/main" val="3282992161"/>
                </p:ext>
              </p:extLst>
            </p:nvPr>
          </p:nvGraphicFramePr>
          <p:xfrm>
            <a:off x="3214971" y="1690688"/>
            <a:ext cx="7106894" cy="3968940"/>
          </p:xfrm>
          <a:graphic>
            <a:graphicData uri="http://schemas.openxmlformats.org/drawingml/2006/chart">
              <c:chart xmlns:c="http://schemas.openxmlformats.org/drawingml/2006/chart" xmlns:r="http://schemas.openxmlformats.org/officeDocument/2006/relationships" r:id="rId3"/>
            </a:graphicData>
          </a:graphic>
        </p:graphicFrame>
        <p:sp>
          <p:nvSpPr>
            <p:cNvPr id="7" name="Rectangle 6"/>
            <p:cNvSpPr/>
            <p:nvPr/>
          </p:nvSpPr>
          <p:spPr>
            <a:xfrm>
              <a:off x="3839282" y="3016251"/>
              <a:ext cx="2985260" cy="233389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cxnSp>
        <p:nvCxnSpPr>
          <p:cNvPr id="16" name="Straight Connector 15"/>
          <p:cNvCxnSpPr/>
          <p:nvPr/>
        </p:nvCxnSpPr>
        <p:spPr>
          <a:xfrm>
            <a:off x="9934575" y="4143375"/>
            <a:ext cx="0" cy="923925"/>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H="1">
            <a:off x="10690225" y="4448175"/>
            <a:ext cx="9525" cy="619125"/>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1828800" y="3829050"/>
            <a:ext cx="9525" cy="1382573"/>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flipH="1">
            <a:off x="3181350" y="4143375"/>
            <a:ext cx="1" cy="1068248"/>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7905750" y="3667135"/>
            <a:ext cx="0" cy="638165"/>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6163236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75000"/>
              </a:schemeClr>
            </a:gs>
            <a:gs pos="54000">
              <a:schemeClr val="accent1">
                <a:lumMod val="60000"/>
                <a:lumOff val="40000"/>
              </a:schemeClr>
            </a:gs>
            <a:gs pos="83000">
              <a:schemeClr val="accent1">
                <a:lumMod val="40000"/>
                <a:lumOff val="60000"/>
              </a:schemeClr>
            </a:gs>
            <a:gs pos="100000">
              <a:schemeClr val="accent1">
                <a:lumMod val="60000"/>
                <a:lumOff val="40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Planning with the weather and lunar-tables</a:t>
            </a:r>
            <a:endParaRPr lang="en-GB" dirty="0"/>
          </a:p>
        </p:txBody>
      </p:sp>
      <p:grpSp>
        <p:nvGrpSpPr>
          <p:cNvPr id="3" name="Group 2"/>
          <p:cNvGrpSpPr/>
          <p:nvPr/>
        </p:nvGrpSpPr>
        <p:grpSpPr>
          <a:xfrm>
            <a:off x="266703" y="1756677"/>
            <a:ext cx="6348281" cy="4168917"/>
            <a:chOff x="299654" y="1567207"/>
            <a:chExt cx="7820025" cy="4840394"/>
          </a:xfrm>
        </p:grpSpPr>
        <p:pic>
          <p:nvPicPr>
            <p:cNvPr id="4" name="Picture 3"/>
            <p:cNvPicPr>
              <a:picLocks noChangeAspect="1"/>
            </p:cNvPicPr>
            <p:nvPr/>
          </p:nvPicPr>
          <p:blipFill rotWithShape="1">
            <a:blip r:embed="rId2"/>
            <a:srcRect l="20625" t="7919" r="21307" b="29435"/>
            <a:stretch/>
          </p:blipFill>
          <p:spPr>
            <a:xfrm>
              <a:off x="372867" y="1567207"/>
              <a:ext cx="7571564" cy="4594271"/>
            </a:xfrm>
            <a:prstGeom prst="rect">
              <a:avLst/>
            </a:prstGeom>
          </p:spPr>
        </p:pic>
        <p:sp>
          <p:nvSpPr>
            <p:cNvPr id="5" name="TextBox 4"/>
            <p:cNvSpPr txBox="1"/>
            <p:nvPr/>
          </p:nvSpPr>
          <p:spPr>
            <a:xfrm>
              <a:off x="299654" y="6121722"/>
              <a:ext cx="7820025" cy="285879"/>
            </a:xfrm>
            <a:prstGeom prst="rect">
              <a:avLst/>
            </a:prstGeom>
            <a:noFill/>
          </p:spPr>
          <p:txBody>
            <a:bodyPr wrap="square" rtlCol="0">
              <a:spAutoFit/>
            </a:bodyPr>
            <a:lstStyle/>
            <a:p>
              <a:r>
                <a:rPr lang="en-GB" sz="1000" dirty="0">
                  <a:solidFill>
                    <a:schemeClr val="tx1">
                      <a:lumMod val="50000"/>
                      <a:lumOff val="50000"/>
                    </a:schemeClr>
                  </a:solidFill>
                </a:rPr>
                <a:t>http://www.metoffice.gov.uk/public/weather/forecast/gcm45jgg9#?fcTime=1456185600</a:t>
              </a:r>
            </a:p>
          </p:txBody>
        </p:sp>
      </p:grpSp>
      <p:sp>
        <p:nvSpPr>
          <p:cNvPr id="7" name="TextBox 6"/>
          <p:cNvSpPr txBox="1"/>
          <p:nvPr/>
        </p:nvSpPr>
        <p:spPr>
          <a:xfrm>
            <a:off x="6532152" y="5958799"/>
            <a:ext cx="5420485" cy="246221"/>
          </a:xfrm>
          <a:prstGeom prst="rect">
            <a:avLst/>
          </a:prstGeom>
          <a:noFill/>
        </p:spPr>
        <p:txBody>
          <a:bodyPr wrap="square" rtlCol="0">
            <a:spAutoFit/>
          </a:bodyPr>
          <a:lstStyle/>
          <a:p>
            <a:r>
              <a:rPr lang="en-GB" sz="1000" dirty="0">
                <a:solidFill>
                  <a:schemeClr val="tx1">
                    <a:lumMod val="50000"/>
                    <a:lumOff val="50000"/>
                  </a:schemeClr>
                </a:solidFill>
              </a:rPr>
              <a:t>http://www.moonconnection.com/moon_phases_calendar.phtml</a:t>
            </a:r>
          </a:p>
        </p:txBody>
      </p:sp>
      <p:grpSp>
        <p:nvGrpSpPr>
          <p:cNvPr id="10" name="Group 9"/>
          <p:cNvGrpSpPr/>
          <p:nvPr/>
        </p:nvGrpSpPr>
        <p:grpSpPr>
          <a:xfrm>
            <a:off x="6532152" y="1511490"/>
            <a:ext cx="5420485" cy="4447309"/>
            <a:chOff x="6532152" y="1511490"/>
            <a:chExt cx="5420485" cy="4447309"/>
          </a:xfrm>
        </p:grpSpPr>
        <p:pic>
          <p:nvPicPr>
            <p:cNvPr id="6" name="Picture 5"/>
            <p:cNvPicPr>
              <a:picLocks noChangeAspect="1"/>
            </p:cNvPicPr>
            <p:nvPr/>
          </p:nvPicPr>
          <p:blipFill rotWithShape="1">
            <a:blip r:embed="rId3"/>
            <a:srcRect l="28258" t="7778" r="12879" b="6363"/>
            <a:stretch/>
          </p:blipFill>
          <p:spPr>
            <a:xfrm>
              <a:off x="6532152" y="1511490"/>
              <a:ext cx="5420485" cy="4447309"/>
            </a:xfrm>
            <a:prstGeom prst="rect">
              <a:avLst/>
            </a:prstGeom>
          </p:spPr>
        </p:pic>
        <p:sp>
          <p:nvSpPr>
            <p:cNvPr id="8" name="Rectangle 7"/>
            <p:cNvSpPr/>
            <p:nvPr/>
          </p:nvSpPr>
          <p:spPr>
            <a:xfrm>
              <a:off x="8112868" y="4216581"/>
              <a:ext cx="749030" cy="69066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p:cNvSpPr/>
            <p:nvPr/>
          </p:nvSpPr>
          <p:spPr>
            <a:xfrm>
              <a:off x="6608074" y="3532591"/>
              <a:ext cx="749030" cy="69066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232711484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solidFill>
                  <a:schemeClr val="bg1"/>
                </a:solidFill>
              </a:rPr>
              <a:t>Taking our own images</a:t>
            </a:r>
            <a:endParaRPr lang="en-GB" dirty="0">
              <a:solidFill>
                <a:schemeClr val="bg1"/>
              </a:solidFill>
            </a:endParaRPr>
          </a:p>
        </p:txBody>
      </p:sp>
      <p:grpSp>
        <p:nvGrpSpPr>
          <p:cNvPr id="16" name="Group 15"/>
          <p:cNvGrpSpPr/>
          <p:nvPr/>
        </p:nvGrpSpPr>
        <p:grpSpPr>
          <a:xfrm>
            <a:off x="5441518" y="0"/>
            <a:ext cx="5912282" cy="6627812"/>
            <a:chOff x="5208799" y="-511599"/>
            <a:chExt cx="6066343" cy="7009548"/>
          </a:xfrm>
        </p:grpSpPr>
        <p:pic>
          <p:nvPicPr>
            <p:cNvPr id="14" name="Picture 13"/>
            <p:cNvPicPr>
              <a:picLocks noChangeAspect="1"/>
            </p:cNvPicPr>
            <p:nvPr/>
          </p:nvPicPr>
          <p:blipFill rotWithShape="1">
            <a:blip r:embed="rId2"/>
            <a:srcRect l="9233" t="-2514" r="13004" b="6374"/>
            <a:stretch/>
          </p:blipFill>
          <p:spPr>
            <a:xfrm>
              <a:off x="6349853" y="-511599"/>
              <a:ext cx="4391701" cy="3054127"/>
            </a:xfrm>
            <a:prstGeom prst="rect">
              <a:avLst/>
            </a:prstGeom>
          </p:spPr>
        </p:pic>
        <p:grpSp>
          <p:nvGrpSpPr>
            <p:cNvPr id="13" name="Group 12"/>
            <p:cNvGrpSpPr/>
            <p:nvPr/>
          </p:nvGrpSpPr>
          <p:grpSpPr>
            <a:xfrm>
              <a:off x="5208799" y="673768"/>
              <a:ext cx="6066343" cy="5824181"/>
              <a:chOff x="1996366" y="-707766"/>
              <a:chExt cx="7965781" cy="7819326"/>
            </a:xfrm>
          </p:grpSpPr>
          <p:pic>
            <p:nvPicPr>
              <p:cNvPr id="7" name="Picture 6"/>
              <p:cNvPicPr>
                <a:picLocks noChangeAspect="1"/>
              </p:cNvPicPr>
              <p:nvPr/>
            </p:nvPicPr>
            <p:blipFill rotWithShape="1">
              <a:blip r:embed="rId3"/>
              <a:srcRect l="5909" t="-177" r="10584" b="6764"/>
              <a:stretch/>
            </p:blipFill>
            <p:spPr>
              <a:xfrm>
                <a:off x="3669661" y="-707766"/>
                <a:ext cx="6292486" cy="3959299"/>
              </a:xfrm>
              <a:prstGeom prst="rect">
                <a:avLst/>
              </a:prstGeom>
            </p:spPr>
          </p:pic>
          <p:grpSp>
            <p:nvGrpSpPr>
              <p:cNvPr id="6" name="Group 5"/>
              <p:cNvGrpSpPr/>
              <p:nvPr/>
            </p:nvGrpSpPr>
            <p:grpSpPr>
              <a:xfrm>
                <a:off x="1996366" y="2411180"/>
                <a:ext cx="6678402" cy="4700380"/>
                <a:chOff x="396768" y="-207010"/>
                <a:chExt cx="9304761" cy="6733015"/>
              </a:xfrm>
            </p:grpSpPr>
            <p:pic>
              <p:nvPicPr>
                <p:cNvPr id="4" name="Picture 3"/>
                <p:cNvPicPr>
                  <a:picLocks noChangeAspect="1"/>
                </p:cNvPicPr>
                <p:nvPr/>
              </p:nvPicPr>
              <p:blipFill rotWithShape="1">
                <a:blip r:embed="rId4"/>
                <a:srcRect l="12789" r="13289" b="6638"/>
                <a:stretch/>
              </p:blipFill>
              <p:spPr>
                <a:xfrm>
                  <a:off x="396768" y="1476583"/>
                  <a:ext cx="7107300" cy="5049422"/>
                </a:xfrm>
                <a:prstGeom prst="rect">
                  <a:avLst/>
                </a:prstGeom>
              </p:spPr>
            </p:pic>
            <p:pic>
              <p:nvPicPr>
                <p:cNvPr id="5" name="Picture 4"/>
                <p:cNvPicPr>
                  <a:picLocks noChangeAspect="1"/>
                </p:cNvPicPr>
                <p:nvPr/>
              </p:nvPicPr>
              <p:blipFill rotWithShape="1">
                <a:blip r:embed="rId5"/>
                <a:srcRect l="12699" t="-405" r="13095" b="7002"/>
                <a:stretch/>
              </p:blipFill>
              <p:spPr>
                <a:xfrm>
                  <a:off x="2429744" y="-207010"/>
                  <a:ext cx="7271785" cy="5148580"/>
                </a:xfrm>
                <a:prstGeom prst="rect">
                  <a:avLst/>
                </a:prstGeom>
              </p:spPr>
            </p:pic>
          </p:grpSp>
        </p:grpSp>
      </p:grpSp>
    </p:spTree>
    <p:extLst>
      <p:ext uri="{BB962C8B-B14F-4D97-AF65-F5344CB8AC3E}">
        <p14:creationId xmlns:p14="http://schemas.microsoft.com/office/powerpoint/2010/main" val="108502681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3142428" cy="3607396"/>
          </a:xfrm>
        </p:spPr>
        <p:txBody>
          <a:bodyPr/>
          <a:lstStyle/>
          <a:p>
            <a:r>
              <a:rPr lang="en-GB" dirty="0" smtClean="0">
                <a:solidFill>
                  <a:schemeClr val="bg1"/>
                </a:solidFill>
              </a:rPr>
              <a:t>Own images </a:t>
            </a:r>
            <a:r>
              <a:rPr lang="en-GB" dirty="0" smtClean="0">
                <a:solidFill>
                  <a:schemeClr val="bg1"/>
                </a:solidFill>
              </a:rPr>
              <a:t>at a </a:t>
            </a:r>
            <a:r>
              <a:rPr lang="en-GB" dirty="0" smtClean="0">
                <a:solidFill>
                  <a:schemeClr val="bg1"/>
                </a:solidFill>
              </a:rPr>
              <a:t>different phase</a:t>
            </a:r>
            <a:endParaRPr lang="en-GB" dirty="0">
              <a:solidFill>
                <a:schemeClr val="bg1"/>
              </a:solidFill>
            </a:endParaRPr>
          </a:p>
        </p:txBody>
      </p:sp>
      <p:grpSp>
        <p:nvGrpSpPr>
          <p:cNvPr id="38" name="Group 37"/>
          <p:cNvGrpSpPr/>
          <p:nvPr/>
        </p:nvGrpSpPr>
        <p:grpSpPr>
          <a:xfrm>
            <a:off x="4250027" y="217442"/>
            <a:ext cx="6880128" cy="6640558"/>
            <a:chOff x="0" y="-1821354"/>
            <a:chExt cx="12436442" cy="12003398"/>
          </a:xfrm>
        </p:grpSpPr>
        <p:grpSp>
          <p:nvGrpSpPr>
            <p:cNvPr id="36" name="Group 35"/>
            <p:cNvGrpSpPr/>
            <p:nvPr/>
          </p:nvGrpSpPr>
          <p:grpSpPr>
            <a:xfrm>
              <a:off x="0" y="-1821354"/>
              <a:ext cx="12436442" cy="12003398"/>
              <a:chOff x="0" y="-1821354"/>
              <a:chExt cx="12436442" cy="12003398"/>
            </a:xfrm>
          </p:grpSpPr>
          <p:grpSp>
            <p:nvGrpSpPr>
              <p:cNvPr id="33" name="Group 32"/>
              <p:cNvGrpSpPr/>
              <p:nvPr/>
            </p:nvGrpSpPr>
            <p:grpSpPr>
              <a:xfrm>
                <a:off x="0" y="-1598035"/>
                <a:ext cx="12436442" cy="11780079"/>
                <a:chOff x="0" y="-1598035"/>
                <a:chExt cx="12436442" cy="11780079"/>
              </a:xfrm>
            </p:grpSpPr>
            <p:grpSp>
              <p:nvGrpSpPr>
                <p:cNvPr id="30" name="Group 29"/>
                <p:cNvGrpSpPr/>
                <p:nvPr/>
              </p:nvGrpSpPr>
              <p:grpSpPr>
                <a:xfrm>
                  <a:off x="0" y="-1598035"/>
                  <a:ext cx="12436442" cy="11780079"/>
                  <a:chOff x="0" y="-1598035"/>
                  <a:chExt cx="12436442" cy="11780079"/>
                </a:xfrm>
              </p:grpSpPr>
              <p:grpSp>
                <p:nvGrpSpPr>
                  <p:cNvPr id="28" name="Group 27"/>
                  <p:cNvGrpSpPr/>
                  <p:nvPr/>
                </p:nvGrpSpPr>
                <p:grpSpPr>
                  <a:xfrm>
                    <a:off x="0" y="-1598035"/>
                    <a:ext cx="12436442" cy="11780079"/>
                    <a:chOff x="0" y="-1598035"/>
                    <a:chExt cx="12436442" cy="11780079"/>
                  </a:xfrm>
                </p:grpSpPr>
                <p:pic>
                  <p:nvPicPr>
                    <p:cNvPr id="27" name="Picture 26"/>
                    <p:cNvPicPr>
                      <a:picLocks noChangeAspect="1"/>
                    </p:cNvPicPr>
                    <p:nvPr/>
                  </p:nvPicPr>
                  <p:blipFill rotWithShape="1">
                    <a:blip r:embed="rId2">
                      <a:lum bright="6000"/>
                    </a:blip>
                    <a:srcRect l="15104" t="2963" r="14375" b="4814"/>
                    <a:stretch/>
                  </p:blipFill>
                  <p:spPr>
                    <a:xfrm>
                      <a:off x="7419653" y="1871708"/>
                      <a:ext cx="5016789" cy="3690341"/>
                    </a:xfrm>
                    <a:prstGeom prst="rect">
                      <a:avLst/>
                    </a:prstGeom>
                  </p:spPr>
                </p:pic>
                <p:grpSp>
                  <p:nvGrpSpPr>
                    <p:cNvPr id="26" name="Group 25"/>
                    <p:cNvGrpSpPr/>
                    <p:nvPr/>
                  </p:nvGrpSpPr>
                  <p:grpSpPr>
                    <a:xfrm>
                      <a:off x="0" y="-1598035"/>
                      <a:ext cx="11937671" cy="11780079"/>
                      <a:chOff x="0" y="-1598035"/>
                      <a:chExt cx="11937671" cy="11780079"/>
                    </a:xfrm>
                  </p:grpSpPr>
                  <p:grpSp>
                    <p:nvGrpSpPr>
                      <p:cNvPr id="24" name="Group 23"/>
                      <p:cNvGrpSpPr/>
                      <p:nvPr/>
                    </p:nvGrpSpPr>
                    <p:grpSpPr>
                      <a:xfrm>
                        <a:off x="0" y="-1598035"/>
                        <a:ext cx="11937671" cy="11780079"/>
                        <a:chOff x="0" y="-1598035"/>
                        <a:chExt cx="11937671" cy="11780079"/>
                      </a:xfrm>
                    </p:grpSpPr>
                    <p:grpSp>
                      <p:nvGrpSpPr>
                        <p:cNvPr id="22" name="Group 21"/>
                        <p:cNvGrpSpPr/>
                        <p:nvPr/>
                      </p:nvGrpSpPr>
                      <p:grpSpPr>
                        <a:xfrm>
                          <a:off x="0" y="-1598035"/>
                          <a:ext cx="11937671" cy="11780079"/>
                          <a:chOff x="0" y="-1598035"/>
                          <a:chExt cx="11937671" cy="11780079"/>
                        </a:xfrm>
                      </p:grpSpPr>
                      <p:pic>
                        <p:nvPicPr>
                          <p:cNvPr id="21" name="Picture 20"/>
                          <p:cNvPicPr>
                            <a:picLocks noChangeAspect="1"/>
                          </p:cNvPicPr>
                          <p:nvPr/>
                        </p:nvPicPr>
                        <p:blipFill rotWithShape="1">
                          <a:blip r:embed="rId3"/>
                          <a:srcRect l="47210" t="48716" r="15311" b="8668"/>
                          <a:stretch/>
                        </p:blipFill>
                        <p:spPr>
                          <a:xfrm>
                            <a:off x="6356372" y="8080295"/>
                            <a:ext cx="2711427" cy="1711405"/>
                          </a:xfrm>
                          <a:prstGeom prst="rect">
                            <a:avLst/>
                          </a:prstGeom>
                        </p:spPr>
                      </p:pic>
                      <p:grpSp>
                        <p:nvGrpSpPr>
                          <p:cNvPr id="20" name="Group 19"/>
                          <p:cNvGrpSpPr/>
                          <p:nvPr/>
                        </p:nvGrpSpPr>
                        <p:grpSpPr>
                          <a:xfrm>
                            <a:off x="0" y="-1598035"/>
                            <a:ext cx="11937671" cy="11780079"/>
                            <a:chOff x="0" y="-1598035"/>
                            <a:chExt cx="11937671" cy="11780079"/>
                          </a:xfrm>
                        </p:grpSpPr>
                        <p:pic>
                          <p:nvPicPr>
                            <p:cNvPr id="19" name="Picture 18"/>
                            <p:cNvPicPr>
                              <a:picLocks noChangeAspect="1"/>
                            </p:cNvPicPr>
                            <p:nvPr/>
                          </p:nvPicPr>
                          <p:blipFill rotWithShape="1">
                            <a:blip r:embed="rId4">
                              <a:lum bright="3000"/>
                            </a:blip>
                            <a:srcRect l="14921" t="2981" r="15317" b="4321"/>
                            <a:stretch/>
                          </p:blipFill>
                          <p:spPr>
                            <a:xfrm>
                              <a:off x="4494744" y="5866304"/>
                              <a:ext cx="4984172" cy="3725371"/>
                            </a:xfrm>
                            <a:prstGeom prst="rect">
                              <a:avLst/>
                            </a:prstGeom>
                          </p:spPr>
                        </p:pic>
                        <p:grpSp>
                          <p:nvGrpSpPr>
                            <p:cNvPr id="18" name="Group 17"/>
                            <p:cNvGrpSpPr/>
                            <p:nvPr/>
                          </p:nvGrpSpPr>
                          <p:grpSpPr>
                            <a:xfrm>
                              <a:off x="0" y="-1598035"/>
                              <a:ext cx="11937671" cy="11780079"/>
                              <a:chOff x="0" y="-1598035"/>
                              <a:chExt cx="11937671" cy="11780079"/>
                            </a:xfrm>
                          </p:grpSpPr>
                          <p:grpSp>
                            <p:nvGrpSpPr>
                              <p:cNvPr id="16" name="Group 15"/>
                              <p:cNvGrpSpPr/>
                              <p:nvPr/>
                            </p:nvGrpSpPr>
                            <p:grpSpPr>
                              <a:xfrm>
                                <a:off x="0" y="-1598035"/>
                                <a:ext cx="9776577" cy="11780079"/>
                                <a:chOff x="0" y="-1598035"/>
                                <a:chExt cx="9776577" cy="11780079"/>
                              </a:xfrm>
                            </p:grpSpPr>
                            <p:pic>
                              <p:nvPicPr>
                                <p:cNvPr id="15" name="Picture 14"/>
                                <p:cNvPicPr>
                                  <a:picLocks noChangeAspect="1"/>
                                </p:cNvPicPr>
                                <p:nvPr/>
                              </p:nvPicPr>
                              <p:blipFill rotWithShape="1">
                                <a:blip r:embed="rId5">
                                  <a:lum/>
                                </a:blip>
                                <a:srcRect l="14792" t="2221" r="15387" b="4762"/>
                                <a:stretch/>
                              </p:blipFill>
                              <p:spPr>
                                <a:xfrm>
                                  <a:off x="4680053" y="3678347"/>
                                  <a:ext cx="5096524" cy="3819134"/>
                                </a:xfrm>
                                <a:prstGeom prst="rect">
                                  <a:avLst/>
                                </a:prstGeom>
                              </p:spPr>
                            </p:pic>
                            <p:grpSp>
                              <p:nvGrpSpPr>
                                <p:cNvPr id="14" name="Group 13"/>
                                <p:cNvGrpSpPr/>
                                <p:nvPr/>
                              </p:nvGrpSpPr>
                              <p:grpSpPr>
                                <a:xfrm>
                                  <a:off x="0" y="-1598035"/>
                                  <a:ext cx="8229698" cy="11780079"/>
                                  <a:chOff x="0" y="-1598035"/>
                                  <a:chExt cx="8229698" cy="11780079"/>
                                </a:xfrm>
                              </p:grpSpPr>
                              <p:pic>
                                <p:nvPicPr>
                                  <p:cNvPr id="13" name="Picture 12"/>
                                  <p:cNvPicPr>
                                    <a:picLocks noChangeAspect="1"/>
                                  </p:cNvPicPr>
                                  <p:nvPr/>
                                </p:nvPicPr>
                                <p:blipFill rotWithShape="1">
                                  <a:blip r:embed="rId6">
                                    <a:lum bright="-3000"/>
                                  </a:blip>
                                  <a:srcRect l="14792" t="2407" r="15208" b="7038"/>
                                  <a:stretch/>
                                </p:blipFill>
                                <p:spPr>
                                  <a:xfrm>
                                    <a:off x="3177528" y="6505688"/>
                                    <a:ext cx="5052170" cy="3676356"/>
                                  </a:xfrm>
                                  <a:prstGeom prst="rect">
                                    <a:avLst/>
                                  </a:prstGeom>
                                </p:spPr>
                              </p:pic>
                              <p:grpSp>
                                <p:nvGrpSpPr>
                                  <p:cNvPr id="12" name="Group 11"/>
                                  <p:cNvGrpSpPr/>
                                  <p:nvPr/>
                                </p:nvGrpSpPr>
                                <p:grpSpPr>
                                  <a:xfrm>
                                    <a:off x="0" y="-1598035"/>
                                    <a:ext cx="6503347" cy="10056971"/>
                                    <a:chOff x="0" y="-1598035"/>
                                    <a:chExt cx="6503347" cy="10056971"/>
                                  </a:xfrm>
                                </p:grpSpPr>
                                <p:grpSp>
                                  <p:nvGrpSpPr>
                                    <p:cNvPr id="10" name="Group 9"/>
                                    <p:cNvGrpSpPr/>
                                    <p:nvPr/>
                                  </p:nvGrpSpPr>
                                  <p:grpSpPr>
                                    <a:xfrm>
                                      <a:off x="0" y="-1598035"/>
                                      <a:ext cx="6503347" cy="8184188"/>
                                      <a:chOff x="297503" y="416116"/>
                                      <a:chExt cx="6503347" cy="8184188"/>
                                    </a:xfrm>
                                  </p:grpSpPr>
                                  <p:grpSp>
                                    <p:nvGrpSpPr>
                                      <p:cNvPr id="8" name="Group 7"/>
                                      <p:cNvGrpSpPr/>
                                      <p:nvPr/>
                                    </p:nvGrpSpPr>
                                    <p:grpSpPr>
                                      <a:xfrm>
                                        <a:off x="476250" y="416116"/>
                                        <a:ext cx="6324600" cy="6067211"/>
                                        <a:chOff x="-228600" y="1501966"/>
                                        <a:chExt cx="6324600" cy="6067211"/>
                                      </a:xfrm>
                                    </p:grpSpPr>
                                    <p:grpSp>
                                      <p:nvGrpSpPr>
                                        <p:cNvPr id="6" name="Group 5"/>
                                        <p:cNvGrpSpPr/>
                                        <p:nvPr/>
                                      </p:nvGrpSpPr>
                                      <p:grpSpPr>
                                        <a:xfrm>
                                          <a:off x="439718" y="1501966"/>
                                          <a:ext cx="5656282" cy="4305446"/>
                                          <a:chOff x="439718" y="1501966"/>
                                          <a:chExt cx="5656282" cy="4305446"/>
                                        </a:xfrm>
                                      </p:grpSpPr>
                                      <p:pic>
                                        <p:nvPicPr>
                                          <p:cNvPr id="4" name="Picture 3"/>
                                          <p:cNvPicPr>
                                            <a:picLocks noChangeAspect="1"/>
                                          </p:cNvPicPr>
                                          <p:nvPr/>
                                        </p:nvPicPr>
                                        <p:blipFill rotWithShape="1">
                                          <a:blip r:embed="rId7">
                                            <a:lum bright="-5000"/>
                                          </a:blip>
                                          <a:srcRect l="12821" t="3447" r="13205" b="6524"/>
                                          <a:stretch/>
                                        </p:blipFill>
                                        <p:spPr>
                                          <a:xfrm>
                                            <a:off x="1129866" y="1501966"/>
                                            <a:ext cx="4966134" cy="3399693"/>
                                          </a:xfrm>
                                          <a:prstGeom prst="rect">
                                            <a:avLst/>
                                          </a:prstGeom>
                                        </p:spPr>
                                      </p:pic>
                                      <p:pic>
                                        <p:nvPicPr>
                                          <p:cNvPr id="5" name="Picture 4"/>
                                          <p:cNvPicPr>
                                            <a:picLocks noChangeAspect="1"/>
                                          </p:cNvPicPr>
                                          <p:nvPr/>
                                        </p:nvPicPr>
                                        <p:blipFill rotWithShape="1">
                                          <a:blip r:embed="rId8"/>
                                          <a:srcRect l="12436" t="-656" r="13077" b="6981"/>
                                          <a:stretch/>
                                        </p:blipFill>
                                        <p:spPr>
                                          <a:xfrm>
                                            <a:off x="439718" y="2247089"/>
                                            <a:ext cx="5032963" cy="3560323"/>
                                          </a:xfrm>
                                          <a:prstGeom prst="rect">
                                            <a:avLst/>
                                          </a:prstGeom>
                                        </p:spPr>
                                      </p:pic>
                                    </p:grpSp>
                                    <p:pic>
                                      <p:nvPicPr>
                                        <p:cNvPr id="7" name="Picture 6"/>
                                        <p:cNvPicPr>
                                          <a:picLocks noChangeAspect="1"/>
                                        </p:cNvPicPr>
                                        <p:nvPr/>
                                      </p:nvPicPr>
                                      <p:blipFill rotWithShape="1">
                                        <a:blip r:embed="rId9"/>
                                        <a:srcRect l="13333" t="-428" r="13333" b="6524"/>
                                        <a:stretch/>
                                      </p:blipFill>
                                      <p:spPr>
                                        <a:xfrm>
                                          <a:off x="-228600" y="4026051"/>
                                          <a:ext cx="4919098" cy="3543126"/>
                                        </a:xfrm>
                                        <a:prstGeom prst="rect">
                                          <a:avLst/>
                                        </a:prstGeom>
                                      </p:spPr>
                                    </p:pic>
                                  </p:grpSp>
                                  <p:pic>
                                    <p:nvPicPr>
                                      <p:cNvPr id="9" name="Picture 8"/>
                                      <p:cNvPicPr>
                                        <a:picLocks noChangeAspect="1"/>
                                      </p:cNvPicPr>
                                      <p:nvPr/>
                                    </p:nvPicPr>
                                    <p:blipFill rotWithShape="1">
                                      <a:blip r:embed="rId10">
                                        <a:lum bright="-4000"/>
                                      </a:blip>
                                      <a:srcRect l="13571" t="-265" r="13214" b="6508"/>
                                      <a:stretch/>
                                    </p:blipFill>
                                    <p:spPr>
                                      <a:xfrm>
                                        <a:off x="297503" y="5043911"/>
                                        <a:ext cx="4937205" cy="3556393"/>
                                      </a:xfrm>
                                      <a:prstGeom prst="rect">
                                        <a:avLst/>
                                      </a:prstGeom>
                                    </p:spPr>
                                  </p:pic>
                                </p:grpSp>
                                <p:pic>
                                  <p:nvPicPr>
                                    <p:cNvPr id="11" name="Picture 10"/>
                                    <p:cNvPicPr>
                                      <a:picLocks noChangeAspect="1"/>
                                    </p:cNvPicPr>
                                    <p:nvPr/>
                                  </p:nvPicPr>
                                  <p:blipFill rotWithShape="1">
                                    <a:blip r:embed="rId11">
                                      <a:lum bright="-6000"/>
                                    </a:blip>
                                    <a:srcRect l="12821" t="85" r="13141" b="6409"/>
                                    <a:stretch/>
                                  </p:blipFill>
                                  <p:spPr>
                                    <a:xfrm>
                                      <a:off x="1301389" y="4966284"/>
                                      <a:ext cx="4916531" cy="3492652"/>
                                    </a:xfrm>
                                    <a:prstGeom prst="rect">
                                      <a:avLst/>
                                    </a:prstGeom>
                                  </p:spPr>
                                </p:pic>
                              </p:grpSp>
                            </p:grpSp>
                          </p:grpSp>
                          <p:pic>
                            <p:nvPicPr>
                              <p:cNvPr id="17" name="Picture 16"/>
                              <p:cNvPicPr>
                                <a:picLocks noChangeAspect="1"/>
                              </p:cNvPicPr>
                              <p:nvPr/>
                            </p:nvPicPr>
                            <p:blipFill rotWithShape="1">
                              <a:blip r:embed="rId12"/>
                              <a:srcRect l="15538" t="3213" r="15225" b="5015"/>
                              <a:stretch/>
                            </p:blipFill>
                            <p:spPr>
                              <a:xfrm>
                                <a:off x="6910508" y="5032605"/>
                                <a:ext cx="5027163" cy="3748122"/>
                              </a:xfrm>
                              <a:prstGeom prst="rect">
                                <a:avLst/>
                              </a:prstGeom>
                            </p:spPr>
                          </p:pic>
                        </p:grpSp>
                      </p:grpSp>
                    </p:grpSp>
                    <p:pic>
                      <p:nvPicPr>
                        <p:cNvPr id="23" name="Picture 22"/>
                        <p:cNvPicPr>
                          <a:picLocks noChangeAspect="1"/>
                        </p:cNvPicPr>
                        <p:nvPr/>
                      </p:nvPicPr>
                      <p:blipFill rotWithShape="1">
                        <a:blip r:embed="rId13"/>
                        <a:srcRect l="15277" t="2223" r="15415" b="5371"/>
                        <a:stretch/>
                      </p:blipFill>
                      <p:spPr>
                        <a:xfrm>
                          <a:off x="3381433" y="3277755"/>
                          <a:ext cx="4944929" cy="3708561"/>
                        </a:xfrm>
                        <a:prstGeom prst="rect">
                          <a:avLst/>
                        </a:prstGeom>
                      </p:spPr>
                    </p:pic>
                  </p:grpSp>
                  <p:pic>
                    <p:nvPicPr>
                      <p:cNvPr id="25" name="Picture 24"/>
                      <p:cNvPicPr>
                        <a:picLocks noChangeAspect="1"/>
                      </p:cNvPicPr>
                      <p:nvPr/>
                    </p:nvPicPr>
                    <p:blipFill rotWithShape="1">
                      <a:blip r:embed="rId14">
                        <a:lum bright="6000"/>
                      </a:blip>
                      <a:srcRect l="14698" t="2929" r="15302" b="4545"/>
                      <a:stretch/>
                    </p:blipFill>
                    <p:spPr>
                      <a:xfrm>
                        <a:off x="6487185" y="1956777"/>
                        <a:ext cx="5014793" cy="3728506"/>
                      </a:xfrm>
                      <a:prstGeom prst="rect">
                        <a:avLst/>
                      </a:prstGeom>
                    </p:spPr>
                  </p:pic>
                </p:grpSp>
              </p:grpSp>
              <p:pic>
                <p:nvPicPr>
                  <p:cNvPr id="29" name="Picture 28"/>
                  <p:cNvPicPr>
                    <a:picLocks noChangeAspect="1"/>
                  </p:cNvPicPr>
                  <p:nvPr/>
                </p:nvPicPr>
                <p:blipFill rotWithShape="1">
                  <a:blip r:embed="rId15">
                    <a:lum bright="4000"/>
                  </a:blip>
                  <a:srcRect l="14698" t="2930" r="15151" b="4949"/>
                  <a:stretch/>
                </p:blipFill>
                <p:spPr>
                  <a:xfrm>
                    <a:off x="6402983" y="332735"/>
                    <a:ext cx="5061071" cy="3738416"/>
                  </a:xfrm>
                  <a:prstGeom prst="rect">
                    <a:avLst/>
                  </a:prstGeom>
                </p:spPr>
              </p:pic>
            </p:grpSp>
            <p:pic>
              <p:nvPicPr>
                <p:cNvPr id="32" name="Picture 31"/>
                <p:cNvPicPr>
                  <a:picLocks noChangeAspect="1"/>
                </p:cNvPicPr>
                <p:nvPr/>
              </p:nvPicPr>
              <p:blipFill rotWithShape="1">
                <a:blip r:embed="rId16"/>
                <a:srcRect l="15002" t="2731" r="15227" b="4544"/>
                <a:stretch/>
              </p:blipFill>
              <p:spPr>
                <a:xfrm>
                  <a:off x="4632244" y="-730085"/>
                  <a:ext cx="5043458" cy="3770303"/>
                </a:xfrm>
                <a:prstGeom prst="rect">
                  <a:avLst/>
                </a:prstGeom>
              </p:spPr>
            </p:pic>
          </p:grpSp>
          <p:pic>
            <p:nvPicPr>
              <p:cNvPr id="35" name="Picture 34"/>
              <p:cNvPicPr>
                <a:picLocks noChangeAspect="1"/>
              </p:cNvPicPr>
              <p:nvPr/>
            </p:nvPicPr>
            <p:blipFill rotWithShape="1">
              <a:blip r:embed="rId17"/>
              <a:srcRect l="38553" t="8507" r="15859" b="27231"/>
              <a:stretch/>
            </p:blipFill>
            <p:spPr>
              <a:xfrm>
                <a:off x="4102749" y="-1821354"/>
                <a:ext cx="3269370" cy="2592285"/>
              </a:xfrm>
              <a:prstGeom prst="rect">
                <a:avLst/>
              </a:prstGeom>
            </p:spPr>
          </p:pic>
        </p:grpSp>
        <p:pic>
          <p:nvPicPr>
            <p:cNvPr id="37" name="Picture 36"/>
            <p:cNvPicPr>
              <a:picLocks noChangeAspect="1"/>
            </p:cNvPicPr>
            <p:nvPr/>
          </p:nvPicPr>
          <p:blipFill rotWithShape="1">
            <a:blip r:embed="rId18">
              <a:lum bright="4000"/>
            </a:blip>
            <a:srcRect l="15001" t="3732" r="15634" b="4885"/>
            <a:stretch/>
          </p:blipFill>
          <p:spPr>
            <a:xfrm>
              <a:off x="4232699" y="2267676"/>
              <a:ext cx="4937870" cy="3659190"/>
            </a:xfrm>
            <a:prstGeom prst="rect">
              <a:avLst/>
            </a:prstGeom>
          </p:spPr>
        </p:pic>
      </p:grpSp>
    </p:spTree>
    <p:extLst>
      <p:ext uri="{BB962C8B-B14F-4D97-AF65-F5344CB8AC3E}">
        <p14:creationId xmlns:p14="http://schemas.microsoft.com/office/powerpoint/2010/main" val="27932860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Tony’s Images</a:t>
            </a:r>
            <a:endParaRPr lang="en-GB" dirty="0"/>
          </a:p>
        </p:txBody>
      </p:sp>
      <p:grpSp>
        <p:nvGrpSpPr>
          <p:cNvPr id="20" name="Group 19"/>
          <p:cNvGrpSpPr/>
          <p:nvPr/>
        </p:nvGrpSpPr>
        <p:grpSpPr>
          <a:xfrm>
            <a:off x="277763" y="4296300"/>
            <a:ext cx="11636474" cy="2561700"/>
            <a:chOff x="203617" y="1671932"/>
            <a:chExt cx="11636474" cy="2561700"/>
          </a:xfrm>
        </p:grpSpPr>
        <p:sp>
          <p:nvSpPr>
            <p:cNvPr id="9" name="TextBox 8"/>
            <p:cNvSpPr txBox="1"/>
            <p:nvPr/>
          </p:nvSpPr>
          <p:spPr>
            <a:xfrm>
              <a:off x="203617" y="3696600"/>
              <a:ext cx="2244990" cy="369332"/>
            </a:xfrm>
            <a:prstGeom prst="rect">
              <a:avLst/>
            </a:prstGeom>
            <a:noFill/>
          </p:spPr>
          <p:txBody>
            <a:bodyPr wrap="square" rtlCol="0">
              <a:spAutoFit/>
            </a:bodyPr>
            <a:lstStyle/>
            <a:p>
              <a:r>
                <a:rPr lang="en-GB" dirty="0" smtClean="0"/>
                <a:t>436nm</a:t>
              </a:r>
              <a:endParaRPr lang="en-GB" dirty="0"/>
            </a:p>
          </p:txBody>
        </p:sp>
        <p:sp>
          <p:nvSpPr>
            <p:cNvPr id="10" name="TextBox 9"/>
            <p:cNvSpPr txBox="1"/>
            <p:nvPr/>
          </p:nvSpPr>
          <p:spPr>
            <a:xfrm>
              <a:off x="2551488" y="3864300"/>
              <a:ext cx="2244990" cy="369332"/>
            </a:xfrm>
            <a:prstGeom prst="rect">
              <a:avLst/>
            </a:prstGeom>
            <a:noFill/>
          </p:spPr>
          <p:txBody>
            <a:bodyPr wrap="square" rtlCol="0">
              <a:spAutoFit/>
            </a:bodyPr>
            <a:lstStyle/>
            <a:p>
              <a:r>
                <a:rPr lang="en-GB" dirty="0" smtClean="0"/>
                <a:t>589nm</a:t>
              </a:r>
              <a:endParaRPr lang="en-GB" dirty="0"/>
            </a:p>
          </p:txBody>
        </p:sp>
        <p:sp>
          <p:nvSpPr>
            <p:cNvPr id="11" name="TextBox 10"/>
            <p:cNvSpPr txBox="1"/>
            <p:nvPr/>
          </p:nvSpPr>
          <p:spPr>
            <a:xfrm>
              <a:off x="4899359" y="3696600"/>
              <a:ext cx="2244990" cy="369332"/>
            </a:xfrm>
            <a:prstGeom prst="rect">
              <a:avLst/>
            </a:prstGeom>
            <a:noFill/>
          </p:spPr>
          <p:txBody>
            <a:bodyPr wrap="square" rtlCol="0">
              <a:spAutoFit/>
            </a:bodyPr>
            <a:lstStyle/>
            <a:p>
              <a:r>
                <a:rPr lang="en-GB" dirty="0" smtClean="0"/>
                <a:t>656nm</a:t>
              </a:r>
              <a:endParaRPr lang="en-GB" dirty="0"/>
            </a:p>
          </p:txBody>
        </p:sp>
        <p:sp>
          <p:nvSpPr>
            <p:cNvPr id="12" name="TextBox 11"/>
            <p:cNvSpPr txBox="1"/>
            <p:nvPr/>
          </p:nvSpPr>
          <p:spPr>
            <a:xfrm>
              <a:off x="7247230" y="3710795"/>
              <a:ext cx="2244990" cy="369332"/>
            </a:xfrm>
            <a:prstGeom prst="rect">
              <a:avLst/>
            </a:prstGeom>
            <a:noFill/>
          </p:spPr>
          <p:txBody>
            <a:bodyPr wrap="square" rtlCol="0">
              <a:spAutoFit/>
            </a:bodyPr>
            <a:lstStyle/>
            <a:p>
              <a:r>
                <a:rPr lang="en-GB" dirty="0" smtClean="0"/>
                <a:t>730nm</a:t>
              </a:r>
              <a:endParaRPr lang="en-GB" dirty="0"/>
            </a:p>
          </p:txBody>
        </p:sp>
        <p:sp>
          <p:nvSpPr>
            <p:cNvPr id="13" name="TextBox 12"/>
            <p:cNvSpPr txBox="1"/>
            <p:nvPr/>
          </p:nvSpPr>
          <p:spPr>
            <a:xfrm>
              <a:off x="9595101" y="3679634"/>
              <a:ext cx="2244990" cy="369332"/>
            </a:xfrm>
            <a:prstGeom prst="rect">
              <a:avLst/>
            </a:prstGeom>
            <a:noFill/>
          </p:spPr>
          <p:txBody>
            <a:bodyPr wrap="square" rtlCol="0">
              <a:spAutoFit/>
            </a:bodyPr>
            <a:lstStyle/>
            <a:p>
              <a:r>
                <a:rPr lang="en-GB" dirty="0" smtClean="0"/>
                <a:t>855nm</a:t>
              </a:r>
              <a:endParaRPr lang="en-GB" dirty="0"/>
            </a:p>
          </p:txBody>
        </p:sp>
        <p:pic>
          <p:nvPicPr>
            <p:cNvPr id="14" name="Picture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2297" y="1674212"/>
              <a:ext cx="2226310" cy="2021898"/>
            </a:xfrm>
            <a:prstGeom prst="rect">
              <a:avLst/>
            </a:prstGeom>
          </p:spPr>
        </p:pic>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51488" y="1671932"/>
              <a:ext cx="2244990" cy="2038863"/>
            </a:xfrm>
            <a:prstGeom prst="rect">
              <a:avLst/>
            </a:prstGeom>
          </p:spPr>
        </p:pic>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00169" y="1680403"/>
              <a:ext cx="2244990" cy="2038863"/>
            </a:xfrm>
            <a:prstGeom prst="rect">
              <a:avLst/>
            </a:prstGeom>
          </p:spPr>
        </p:pic>
        <p:pic>
          <p:nvPicPr>
            <p:cNvPr id="17" name="Picture 1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46421" y="1690689"/>
              <a:ext cx="2245800" cy="2039598"/>
            </a:xfrm>
            <a:prstGeom prst="rect">
              <a:avLst/>
            </a:prstGeom>
          </p:spPr>
        </p:pic>
        <p:pic>
          <p:nvPicPr>
            <p:cNvPr id="18" name="Picture 1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593483" y="1680403"/>
              <a:ext cx="2246608" cy="2040333"/>
            </a:xfrm>
            <a:prstGeom prst="rect">
              <a:avLst/>
            </a:prstGeom>
          </p:spPr>
        </p:pic>
      </p:grpSp>
      <p:pic>
        <p:nvPicPr>
          <p:cNvPr id="19" name="Picture 1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718854" y="155039"/>
            <a:ext cx="4195383" cy="3810178"/>
          </a:xfrm>
          <a:prstGeom prst="rect">
            <a:avLst/>
          </a:prstGeom>
        </p:spPr>
      </p:pic>
    </p:spTree>
    <p:extLst>
      <p:ext uri="{BB962C8B-B14F-4D97-AF65-F5344CB8AC3E}">
        <p14:creationId xmlns:p14="http://schemas.microsoft.com/office/powerpoint/2010/main" val="389128589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4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569</TotalTime>
  <Words>695</Words>
  <Application>Microsoft Office PowerPoint</Application>
  <PresentationFormat>Widescreen</PresentationFormat>
  <Paragraphs>69</Paragraphs>
  <Slides>18</Slides>
  <Notes>0</Notes>
  <HiddenSlides>0</HiddenSlides>
  <MMClips>0</MMClips>
  <ScaleCrop>false</ScaleCrop>
  <HeadingPairs>
    <vt:vector size="6" baseType="variant">
      <vt:variant>
        <vt:lpstr>Fonts Used</vt:lpstr>
      </vt:variant>
      <vt:variant>
        <vt:i4>3</vt:i4>
      </vt:variant>
      <vt:variant>
        <vt:lpstr>Theme</vt:lpstr>
      </vt:variant>
      <vt:variant>
        <vt:i4>5</vt:i4>
      </vt:variant>
      <vt:variant>
        <vt:lpstr>Slide Titles</vt:lpstr>
      </vt:variant>
      <vt:variant>
        <vt:i4>18</vt:i4>
      </vt:variant>
    </vt:vector>
  </HeadingPairs>
  <TitlesOfParts>
    <vt:vector size="26" baseType="lpstr">
      <vt:lpstr>Arial</vt:lpstr>
      <vt:lpstr>Calibri</vt:lpstr>
      <vt:lpstr>Calibri Light</vt:lpstr>
      <vt:lpstr>Office Theme</vt:lpstr>
      <vt:lpstr>1_Office Theme</vt:lpstr>
      <vt:lpstr>2_Office Theme</vt:lpstr>
      <vt:lpstr>3_Office Theme</vt:lpstr>
      <vt:lpstr>4_Office Theme</vt:lpstr>
      <vt:lpstr>Spectra of the Moon using a Robotic Telescope</vt:lpstr>
      <vt:lpstr>PowerPoint Presentation</vt:lpstr>
      <vt:lpstr>Spectra of objects with handheld spectrometer</vt:lpstr>
      <vt:lpstr>Calibrating the Spectrometer</vt:lpstr>
      <vt:lpstr>Comparing to Known spectra</vt:lpstr>
      <vt:lpstr>Planning with the weather and lunar-tables</vt:lpstr>
      <vt:lpstr>Taking our own images</vt:lpstr>
      <vt:lpstr>Own images at a different phase</vt:lpstr>
      <vt:lpstr>Tony’s Images</vt:lpstr>
      <vt:lpstr>Using Tony’s Images</vt:lpstr>
      <vt:lpstr>False Colour Imaging</vt:lpstr>
      <vt:lpstr>PowerPoint Presentation</vt:lpstr>
      <vt:lpstr>PowerPoint Presentation</vt:lpstr>
      <vt:lpstr>PowerPoint Presentation</vt:lpstr>
      <vt:lpstr>Chromatic Aberration</vt:lpstr>
      <vt:lpstr>PowerPoint Presentation</vt:lpstr>
      <vt:lpstr>PowerPoint Presentation</vt:lpstr>
      <vt:lpstr>Taking our own images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Spectra of the Moon using a Robotic Telescope</dc:title>
  <dc:creator>Lizzie</dc:creator>
  <cp:lastModifiedBy>Lizzie</cp:lastModifiedBy>
  <cp:revision>94</cp:revision>
  <dcterms:created xsi:type="dcterms:W3CDTF">2016-02-19T14:38:03Z</dcterms:created>
  <dcterms:modified xsi:type="dcterms:W3CDTF">2016-02-24T23:30:05Z</dcterms:modified>
</cp:coreProperties>
</file>